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2"/>
  </p:notesMasterIdLst>
  <p:sldIdLst>
    <p:sldId id="331" r:id="rId5"/>
    <p:sldId id="372" r:id="rId6"/>
    <p:sldId id="373" r:id="rId7"/>
    <p:sldId id="374" r:id="rId8"/>
    <p:sldId id="377" r:id="rId9"/>
    <p:sldId id="376" r:id="rId10"/>
    <p:sldId id="378" r:id="rId11"/>
    <p:sldId id="380" r:id="rId12"/>
    <p:sldId id="379" r:id="rId13"/>
    <p:sldId id="381" r:id="rId14"/>
    <p:sldId id="382" r:id="rId15"/>
    <p:sldId id="384" r:id="rId16"/>
    <p:sldId id="385" r:id="rId17"/>
    <p:sldId id="386" r:id="rId18"/>
    <p:sldId id="387" r:id="rId19"/>
    <p:sldId id="388" r:id="rId20"/>
    <p:sldId id="389"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adémie" id="{0B896E98-F45E-4768-8620-EDDF394BE181}">
          <p14:sldIdLst>
            <p14:sldId id="331"/>
            <p14:sldId id="372"/>
            <p14:sldId id="373"/>
            <p14:sldId id="374"/>
            <p14:sldId id="377"/>
            <p14:sldId id="376"/>
            <p14:sldId id="378"/>
            <p14:sldId id="380"/>
            <p14:sldId id="379"/>
            <p14:sldId id="381"/>
            <p14:sldId id="382"/>
            <p14:sldId id="384"/>
            <p14:sldId id="385"/>
            <p14:sldId id="386"/>
            <p14:sldId id="387"/>
            <p14:sldId id="388"/>
            <p14:sldId id="38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9966"/>
    <a:srgbClr val="000091"/>
    <a:srgbClr val="273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7" autoAdjust="0"/>
    <p:restoredTop sz="96325"/>
  </p:normalViewPr>
  <p:slideViewPr>
    <p:cSldViewPr showGuides="1">
      <p:cViewPr varScale="1">
        <p:scale>
          <a:sx n="146" d="100"/>
          <a:sy n="146" d="100"/>
        </p:scale>
        <p:origin x="660"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27/02/2024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65235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270220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3970389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2883736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1125558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892D36DC-47D7-B040-BE26-24B80046813C}" type="datetime1">
              <a:rPr lang="fr-FR" smtClean="0"/>
              <a:t>27/02/2024</a:t>
            </a:fld>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a:t>
            </a:r>
            <a:r>
              <a:rPr lang="fr-FR" baseline="0" dirty="0"/>
              <a:t>division/délégation académique </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D74DC2EF-4B2D-374B-8735-E2E0EBAD3F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320"/>
          <a:stretch/>
        </p:blipFill>
        <p:spPr>
          <a:xfrm>
            <a:off x="323529" y="180001"/>
            <a:ext cx="3096343" cy="3059442"/>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fld id="{8F547606-1F2D-284F-A910-869EFDAF24C4}" type="datetime1">
              <a:rPr lang="fr-FR" cap="all" smtClean="0"/>
              <a:t>27/02/2024</a:t>
            </a:fld>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a:t>
            </a:r>
            <a:r>
              <a:rPr lang="fr-FR" baseline="0" dirty="0"/>
              <a:t>division/délégation académique </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EC04E4D8-81BF-1E49-863C-5693067E17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164"/>
          <a:stretch/>
        </p:blipFill>
        <p:spPr>
          <a:xfrm>
            <a:off x="179513" y="180000"/>
            <a:ext cx="1800199" cy="17712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fld id="{65680D71-E47C-D441-A38A-DB5340305F75}" type="datetime1">
              <a:rPr lang="fr-FR" cap="all" smtClean="0"/>
              <a:t>27/02/2024</a:t>
            </a:fld>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a:t>
            </a:r>
            <a:r>
              <a:rPr lang="fr-FR" baseline="0" dirty="0"/>
              <a:t>division/délégation académique </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rgbClr val="273467">
              <a:alpha val="9804"/>
            </a:srgbClr>
          </a:solidFill>
          <a:ln>
            <a:noFill/>
          </a:ln>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1977766"/>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fld id="{A65699B6-A4F2-8442-9B46-FC9237AAEE5F}" type="datetime1">
              <a:rPr lang="fr-FR" cap="all" smtClean="0"/>
              <a:t>27/02/2024</a:t>
            </a:fld>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a:t>
            </a:r>
            <a:r>
              <a:rPr lang="fr-FR" baseline="0" dirty="0"/>
              <a:t>division/délégation académique </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fld id="{AC832D88-F3B1-5447-B4A2-1DC250F31DCA}" type="datetime1">
              <a:rPr lang="fr-FR" cap="all" smtClean="0"/>
              <a:t>27/02/2024</a:t>
            </a:fld>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a:t>
            </a:r>
            <a:r>
              <a:rPr lang="fr-FR" baseline="0" dirty="0"/>
              <a:t>division/délégation académique </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fld id="{640B3774-969A-8348-9D8E-D53F4260A8A1}" type="datetime1">
              <a:rPr lang="fr-FR" cap="all" smtClean="0"/>
              <a:t>27/02/2024</a:t>
            </a:fld>
            <a:endParaRPr lang="fr-FR" cap="all" dirty="0"/>
          </a:p>
        </p:txBody>
      </p:sp>
      <p:sp>
        <p:nvSpPr>
          <p:cNvPr id="6" name="Espace réservé du pied de page 5"/>
          <p:cNvSpPr>
            <a:spLocks noGrp="1"/>
          </p:cNvSpPr>
          <p:nvPr>
            <p:ph type="ftr" sz="quarter" idx="11"/>
          </p:nvPr>
        </p:nvSpPr>
        <p:spPr bwMode="gray"/>
        <p:txBody>
          <a:bodyPr/>
          <a:lstStyle>
            <a:lvl1pPr>
              <a:defRPr/>
            </a:lvl1pPr>
          </a:lstStyle>
          <a:p>
            <a:r>
              <a:rPr lang="fr-FR" dirty="0" smtClean="0"/>
              <a:t>Référent dématérialisation</a:t>
            </a:r>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indent="0" algn="r">
              <a:spcAft>
                <a:spcPts val="0"/>
              </a:spcAft>
              <a:buFont typeface="+mj-lt"/>
              <a:buNone/>
              <a:defRPr sz="750" b="1">
                <a:solidFill>
                  <a:schemeClr val="tx1">
                    <a:lumMod val="75000"/>
                    <a:lumOff val="25000"/>
                  </a:schemeClr>
                </a:solidFill>
              </a:defRPr>
            </a:lvl1pPr>
            <a:lvl2pPr marL="108000" indent="-108000" algn="r">
              <a:spcBef>
                <a:spcPts val="0"/>
              </a:spcBef>
              <a:spcAft>
                <a:spcPts val="0"/>
              </a:spcAft>
              <a:buFont typeface="+mj-lt"/>
              <a:buAutoNum type="alphaLcPeriod"/>
              <a:defRPr sz="750"/>
            </a:lvl2pPr>
          </a:lstStyle>
          <a:p>
            <a:r>
              <a:rPr lang="fr-FR" sz="800" dirty="0" smtClean="0"/>
              <a:t>Inscription à la formation de préparation au CAPPEI (94)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fld id="{D44B7AC7-A625-734F-BBEA-E000D7A01364}" type="datetime1">
              <a:rPr lang="fr-FR" cap="all" smtClean="0"/>
              <a:t>27/02/2024</a:t>
            </a:fld>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a:t>
            </a:r>
            <a:r>
              <a:rPr lang="fr-FR" baseline="0" dirty="0"/>
              <a:t>division/délégation académique </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985C7C26-3777-6343-8C6F-2F6E4C4CEF2C}"/>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66477"/>
          <a:stretch/>
        </p:blipFill>
        <p:spPr>
          <a:xfrm>
            <a:off x="323529" y="108000"/>
            <a:ext cx="576063" cy="6228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externet.ac-creteil.fr/"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3" Type="http://schemas.openxmlformats.org/officeDocument/2006/relationships/hyperlink" Target="https://externet.ac-creteil.fr/"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ce.94formationcontinue1d@ac-creteil.fr"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dsden93.ac-creteil.fr/cappei" TargetMode="External"/><Relationship Id="rId1" Type="http://schemas.openxmlformats.org/officeDocument/2006/relationships/slideLayout" Target="../slideLayouts/slideLayout6.xml"/><Relationship Id="rId4" Type="http://schemas.openxmlformats.org/officeDocument/2006/relationships/hyperlink" Target="https://portail-creteil.colibris.education.gouv.f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dsden94.ac-creteil.fr/spip.php?article1184" TargetMode="External"/><Relationship Id="rId7" Type="http://schemas.openxmlformats.org/officeDocument/2006/relationships/image" Target="../media/image4.png"/><Relationship Id="rId2" Type="http://schemas.openxmlformats.org/officeDocument/2006/relationships/hyperlink" Target="https://portail-creteil.colibris.education.gouv.fr/" TargetMode="Externa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adn.ac-creteil.fr/outils/messagerie-academique" TargetMode="External"/><Relationship Id="rId4" Type="http://schemas.openxmlformats.org/officeDocument/2006/relationships/hyperlink" Target="mailto:prenom.nom@ac-creteil.f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xternet.ac-creteil.fr/"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prenom.nom@ac-creteil.fr"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r>
              <a:rPr lang="fr-FR" sz="2400" dirty="0" smtClean="0"/>
              <a:t>Campagne d’Inscription à la formation </a:t>
            </a:r>
            <a:br>
              <a:rPr lang="fr-FR" sz="2400" dirty="0" smtClean="0"/>
            </a:br>
            <a:r>
              <a:rPr lang="fr-FR" sz="2400" dirty="0" smtClean="0"/>
              <a:t>de préparation au </a:t>
            </a:r>
            <a:r>
              <a:rPr lang="fr-FR" sz="2400" dirty="0" err="1" smtClean="0"/>
              <a:t>cappei</a:t>
            </a:r>
            <a:r>
              <a:rPr lang="fr-FR" sz="2400" dirty="0" smtClean="0"/>
              <a:t> (94)</a:t>
            </a:r>
          </a:p>
          <a:p>
            <a:endParaRPr lang="fr-FR" sz="1400" b="0" cap="none" dirty="0" smtClean="0">
              <a:solidFill>
                <a:schemeClr val="bg1">
                  <a:lumMod val="50000"/>
                </a:schemeClr>
              </a:solidFill>
            </a:endParaRPr>
          </a:p>
          <a:p>
            <a:endParaRPr lang="fr-FR" sz="1400" b="0" cap="none" dirty="0">
              <a:solidFill>
                <a:schemeClr val="bg1">
                  <a:lumMod val="50000"/>
                </a:schemeClr>
              </a:solidFill>
            </a:endParaRPr>
          </a:p>
          <a:p>
            <a:r>
              <a:rPr lang="fr-FR" sz="1400" b="0" cap="none" dirty="0" smtClean="0">
                <a:solidFill>
                  <a:schemeClr val="bg1">
                    <a:lumMod val="50000"/>
                  </a:schemeClr>
                </a:solidFill>
              </a:rPr>
              <a:t>Procédure </a:t>
            </a:r>
            <a:r>
              <a:rPr lang="fr-FR" sz="1400" b="0" cap="none" dirty="0" smtClean="0">
                <a:solidFill>
                  <a:schemeClr val="bg1">
                    <a:lumMod val="50000"/>
                  </a:schemeClr>
                </a:solidFill>
              </a:rPr>
              <a:t>dématérialisée à destination des enseignants du premier degré du Val-de-Marne</a:t>
            </a:r>
            <a:endParaRPr lang="fr-FR" sz="1400" b="0" cap="none" dirty="0">
              <a:solidFill>
                <a:schemeClr val="bg1">
                  <a:lumMod val="50000"/>
                </a:schemeClr>
              </a:solidFill>
            </a:endParaRPr>
          </a:p>
        </p:txBody>
      </p:sp>
      <p:sp>
        <p:nvSpPr>
          <p:cNvPr id="7" name="Espace réservé de la date 6"/>
          <p:cNvSpPr>
            <a:spLocks noGrp="1"/>
          </p:cNvSpPr>
          <p:nvPr>
            <p:ph type="dt" sz="half" idx="10"/>
          </p:nvPr>
        </p:nvSpPr>
        <p:spPr/>
        <p:txBody>
          <a:bodyPr/>
          <a:lstStyle/>
          <a:p>
            <a:pPr algn="r"/>
            <a:fld id="{E245F7F1-28DA-3542-855F-1C15E3883F07}" type="datetime1">
              <a:rPr lang="fr-FR" cap="all" smtClean="0"/>
              <a:t>27/02/2024</a:t>
            </a:fld>
            <a:endParaRPr lang="fr-FR" cap="all" dirty="0"/>
          </a:p>
        </p:txBody>
      </p:sp>
      <p:sp>
        <p:nvSpPr>
          <p:cNvPr id="8" name="Espace réservé du pied de page 7"/>
          <p:cNvSpPr>
            <a:spLocks noGrp="1"/>
          </p:cNvSpPr>
          <p:nvPr>
            <p:ph type="ftr" sz="quarter" idx="11"/>
          </p:nvPr>
        </p:nvSpPr>
        <p:spPr/>
        <p:txBody>
          <a:bodyPr/>
          <a:lstStyle/>
          <a:p>
            <a:r>
              <a:rPr lang="fr-FR" dirty="0" smtClean="0"/>
              <a:t>Mission académique d’appui à la modernisation</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3203847" y="1347614"/>
            <a:ext cx="5580182" cy="2863164"/>
          </a:xfrm>
          <a:prstGeom prst="rect">
            <a:avLst/>
          </a:prstGeom>
        </p:spPr>
      </p:pic>
      <p:sp>
        <p:nvSpPr>
          <p:cNvPr id="2" name="Titre 1"/>
          <p:cNvSpPr>
            <a:spLocks noGrp="1"/>
          </p:cNvSpPr>
          <p:nvPr>
            <p:ph type="title"/>
          </p:nvPr>
        </p:nvSpPr>
        <p:spPr/>
        <p:txBody>
          <a:bodyPr/>
          <a:lstStyle/>
          <a:p>
            <a:r>
              <a:rPr lang="fr-FR" dirty="0" smtClean="0">
                <a:solidFill>
                  <a:schemeClr val="accent5"/>
                </a:solidFill>
              </a:rPr>
              <a:t>IEN de circonscription</a:t>
            </a:r>
            <a:endParaRPr lang="fr-FR" dirty="0"/>
          </a:p>
        </p:txBody>
      </p:sp>
      <p:sp>
        <p:nvSpPr>
          <p:cNvPr id="3" name="Espace réservé de la date 2"/>
          <p:cNvSpPr>
            <a:spLocks noGrp="1"/>
          </p:cNvSpPr>
          <p:nvPr>
            <p:ph type="dt" sz="half" idx="10"/>
          </p:nvPr>
        </p:nvSpPr>
        <p:spPr/>
        <p:txBody>
          <a:bodyPr/>
          <a:lstStyle/>
          <a:p>
            <a:pPr algn="r"/>
            <a:fld id="{640B3774-969A-8348-9D8E-D53F4260A8A1}" type="datetime1">
              <a:rPr lang="fr-FR" cap="all" smtClean="0"/>
              <a:t>27/02/2024</a:t>
            </a:fld>
            <a:endParaRPr lang="fr-FR" cap="all" dirty="0"/>
          </a:p>
        </p:txBody>
      </p:sp>
      <p:sp>
        <p:nvSpPr>
          <p:cNvPr id="4" name="Espace réservé du pied de page 3"/>
          <p:cNvSpPr>
            <a:spLocks noGrp="1"/>
          </p:cNvSpPr>
          <p:nvPr>
            <p:ph type="ftr" sz="quarter" idx="11"/>
          </p:nvPr>
        </p:nvSpPr>
        <p:spPr/>
        <p:txBody>
          <a:bodyPr/>
          <a:lstStyle/>
          <a:p>
            <a:r>
              <a:rPr lang="fr-FR" dirty="0"/>
              <a:t>Mission académique d’appui à la modernisation</a:t>
            </a:r>
          </a:p>
        </p:txBody>
      </p:sp>
      <p:sp>
        <p:nvSpPr>
          <p:cNvPr id="5" name="Espace réservé du contenu 4"/>
          <p:cNvSpPr>
            <a:spLocks noGrp="1"/>
          </p:cNvSpPr>
          <p:nvPr>
            <p:ph sz="quarter" idx="14"/>
          </p:nvPr>
        </p:nvSpPr>
        <p:spPr>
          <a:xfrm>
            <a:off x="359998" y="1419622"/>
            <a:ext cx="2650414" cy="2990378"/>
          </a:xfrm>
        </p:spPr>
        <p:txBody>
          <a:bodyPr/>
          <a:lstStyle/>
          <a:p>
            <a:r>
              <a:rPr lang="fr-FR" dirty="0" smtClean="0"/>
              <a:t>Un tableau de bord liste l’ensemble des dossiers que l’IEN doit viser. </a:t>
            </a:r>
          </a:p>
          <a:p>
            <a:r>
              <a:rPr lang="fr-FR" dirty="0" smtClean="0"/>
              <a:t>Le tableau de bord peut être modulé grâce à différentes fonctionnalités proposées via la colonne de droite</a:t>
            </a:r>
          </a:p>
          <a:p>
            <a:r>
              <a:rPr lang="fr-FR" dirty="0" smtClean="0"/>
              <a:t>L’IEN ou le </a:t>
            </a:r>
            <a:r>
              <a:rPr lang="fr-FR" dirty="0" smtClean="0"/>
              <a:t>responsable </a:t>
            </a:r>
            <a:r>
              <a:rPr lang="fr-FR" dirty="0" smtClean="0"/>
              <a:t>administratif </a:t>
            </a:r>
            <a:r>
              <a:rPr lang="fr-FR" dirty="0" smtClean="0"/>
              <a:t>de circonscription du </a:t>
            </a:r>
            <a:r>
              <a:rPr lang="fr-FR" dirty="0" smtClean="0"/>
              <a:t>premier degré clique sur la ligne d’un dossier pour accéder aux détails</a:t>
            </a:r>
          </a:p>
          <a:p>
            <a:endParaRPr lang="fr-FR" dirty="0"/>
          </a:p>
        </p:txBody>
      </p:sp>
      <p:sp>
        <p:nvSpPr>
          <p:cNvPr id="6" name="Espace réservé du texte 5"/>
          <p:cNvSpPr>
            <a:spLocks noGrp="1"/>
          </p:cNvSpPr>
          <p:nvPr>
            <p:ph type="body" sz="quarter" idx="13"/>
          </p:nvPr>
        </p:nvSpPr>
        <p:spPr/>
        <p:txBody>
          <a:bodyPr/>
          <a:lstStyle/>
          <a:p>
            <a:endParaRPr lang="fr-FR"/>
          </a:p>
        </p:txBody>
      </p:sp>
      <p:cxnSp>
        <p:nvCxnSpPr>
          <p:cNvPr id="14" name="Connecteur droit avec flèche 13"/>
          <p:cNvCxnSpPr/>
          <p:nvPr/>
        </p:nvCxnSpPr>
        <p:spPr>
          <a:xfrm>
            <a:off x="1547664" y="2211710"/>
            <a:ext cx="6768752"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3010412" y="2715766"/>
            <a:ext cx="76950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477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5"/>
                </a:solidFill>
              </a:rPr>
              <a:t>IEN de circonscription</a:t>
            </a:r>
            <a:endParaRPr lang="fr-FR" dirty="0"/>
          </a:p>
        </p:txBody>
      </p:sp>
      <p:sp>
        <p:nvSpPr>
          <p:cNvPr id="3" name="Espace réservé de la date 2"/>
          <p:cNvSpPr>
            <a:spLocks noGrp="1"/>
          </p:cNvSpPr>
          <p:nvPr>
            <p:ph type="dt" sz="half" idx="10"/>
          </p:nvPr>
        </p:nvSpPr>
        <p:spPr/>
        <p:txBody>
          <a:bodyPr/>
          <a:lstStyle/>
          <a:p>
            <a:pPr algn="r"/>
            <a:fld id="{640B3774-969A-8348-9D8E-D53F4260A8A1}" type="datetime1">
              <a:rPr lang="fr-FR" cap="all" smtClean="0"/>
              <a:t>27/02/2024</a:t>
            </a:fld>
            <a:endParaRPr lang="fr-FR" cap="all" dirty="0"/>
          </a:p>
        </p:txBody>
      </p:sp>
      <p:sp>
        <p:nvSpPr>
          <p:cNvPr id="4" name="Espace réservé du pied de page 3"/>
          <p:cNvSpPr>
            <a:spLocks noGrp="1"/>
          </p:cNvSpPr>
          <p:nvPr>
            <p:ph type="ftr" sz="quarter" idx="11"/>
          </p:nvPr>
        </p:nvSpPr>
        <p:spPr/>
        <p:txBody>
          <a:bodyPr/>
          <a:lstStyle/>
          <a:p>
            <a:r>
              <a:rPr lang="fr-FR" dirty="0"/>
              <a:t>Mission académique d’appui à la modernisation</a:t>
            </a:r>
          </a:p>
        </p:txBody>
      </p:sp>
      <p:sp>
        <p:nvSpPr>
          <p:cNvPr id="5" name="Espace réservé du contenu 4"/>
          <p:cNvSpPr>
            <a:spLocks noGrp="1"/>
          </p:cNvSpPr>
          <p:nvPr>
            <p:ph sz="quarter" idx="14"/>
          </p:nvPr>
        </p:nvSpPr>
        <p:spPr>
          <a:xfrm>
            <a:off x="359998" y="1419622"/>
            <a:ext cx="2650414" cy="2990378"/>
          </a:xfrm>
        </p:spPr>
        <p:txBody>
          <a:bodyPr/>
          <a:lstStyle/>
          <a:p>
            <a:r>
              <a:rPr lang="fr-FR" dirty="0" smtClean="0"/>
              <a:t>L’IEN ou le </a:t>
            </a:r>
            <a:r>
              <a:rPr lang="fr-FR" dirty="0" smtClean="0"/>
              <a:t>responsable </a:t>
            </a:r>
            <a:r>
              <a:rPr lang="fr-FR" dirty="0" smtClean="0"/>
              <a:t>administratif </a:t>
            </a:r>
            <a:r>
              <a:rPr lang="fr-FR" dirty="0" smtClean="0"/>
              <a:t>de circonscription du </a:t>
            </a:r>
            <a:r>
              <a:rPr lang="fr-FR" dirty="0" smtClean="0"/>
              <a:t>premier degré accède aux informations renseignées par le candidat en cliquant sur « Résumé »</a:t>
            </a:r>
          </a:p>
        </p:txBody>
      </p:sp>
      <p:sp>
        <p:nvSpPr>
          <p:cNvPr id="6" name="Espace réservé du texte 5"/>
          <p:cNvSpPr>
            <a:spLocks noGrp="1"/>
          </p:cNvSpPr>
          <p:nvPr>
            <p:ph type="body" sz="quarter" idx="13"/>
          </p:nvPr>
        </p:nvSpPr>
        <p:spPr/>
        <p:txBody>
          <a:bodyPr/>
          <a:lstStyle/>
          <a:p>
            <a:endParaRPr lang="fr-FR"/>
          </a:p>
        </p:txBody>
      </p:sp>
      <p:sp>
        <p:nvSpPr>
          <p:cNvPr id="7" name="Rectangle 6"/>
          <p:cNvSpPr/>
          <p:nvPr/>
        </p:nvSpPr>
        <p:spPr>
          <a:xfrm>
            <a:off x="7452320" y="2859782"/>
            <a:ext cx="122413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rotWithShape="1">
          <a:blip r:embed="rId2"/>
          <a:srcRect t="11813"/>
          <a:stretch/>
        </p:blipFill>
        <p:spPr>
          <a:xfrm>
            <a:off x="3131840" y="1419622"/>
            <a:ext cx="5685726" cy="3014414"/>
          </a:xfrm>
          <a:prstGeom prst="rect">
            <a:avLst/>
          </a:prstGeom>
        </p:spPr>
      </p:pic>
      <p:cxnSp>
        <p:nvCxnSpPr>
          <p:cNvPr id="14" name="Connecteur droit avec flèche 13"/>
          <p:cNvCxnSpPr/>
          <p:nvPr/>
        </p:nvCxnSpPr>
        <p:spPr>
          <a:xfrm flipV="1">
            <a:off x="1835696" y="1707654"/>
            <a:ext cx="1584176" cy="285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281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5"/>
                </a:solidFill>
              </a:rPr>
              <a:t>IEN de circonscription</a:t>
            </a:r>
            <a:endParaRPr lang="fr-FR" dirty="0"/>
          </a:p>
        </p:txBody>
      </p:sp>
      <p:sp>
        <p:nvSpPr>
          <p:cNvPr id="3" name="Espace réservé de la date 2"/>
          <p:cNvSpPr>
            <a:spLocks noGrp="1"/>
          </p:cNvSpPr>
          <p:nvPr>
            <p:ph type="dt" sz="half" idx="10"/>
          </p:nvPr>
        </p:nvSpPr>
        <p:spPr/>
        <p:txBody>
          <a:bodyPr/>
          <a:lstStyle/>
          <a:p>
            <a:pPr algn="r"/>
            <a:fld id="{640B3774-969A-8348-9D8E-D53F4260A8A1}" type="datetime1">
              <a:rPr lang="fr-FR" cap="all" smtClean="0"/>
              <a:t>27/02/2024</a:t>
            </a:fld>
            <a:endParaRPr lang="fr-FR" cap="all" dirty="0"/>
          </a:p>
        </p:txBody>
      </p:sp>
      <p:sp>
        <p:nvSpPr>
          <p:cNvPr id="4" name="Espace réservé du pied de page 3"/>
          <p:cNvSpPr>
            <a:spLocks noGrp="1"/>
          </p:cNvSpPr>
          <p:nvPr>
            <p:ph type="ftr" sz="quarter" idx="11"/>
          </p:nvPr>
        </p:nvSpPr>
        <p:spPr/>
        <p:txBody>
          <a:bodyPr/>
          <a:lstStyle/>
          <a:p>
            <a:r>
              <a:rPr lang="fr-FR" dirty="0"/>
              <a:t>Mission académique d’appui à la modernisation</a:t>
            </a:r>
          </a:p>
        </p:txBody>
      </p:sp>
      <p:sp>
        <p:nvSpPr>
          <p:cNvPr id="5" name="Espace réservé du contenu 4"/>
          <p:cNvSpPr>
            <a:spLocks noGrp="1"/>
          </p:cNvSpPr>
          <p:nvPr>
            <p:ph sz="quarter" idx="14"/>
          </p:nvPr>
        </p:nvSpPr>
        <p:spPr>
          <a:xfrm>
            <a:off x="359998" y="1419622"/>
            <a:ext cx="2650414" cy="2990378"/>
          </a:xfrm>
        </p:spPr>
        <p:txBody>
          <a:bodyPr/>
          <a:lstStyle/>
          <a:p>
            <a:r>
              <a:rPr lang="fr-FR" dirty="0" smtClean="0"/>
              <a:t>Si le dossier est complet, l’IEN renseigne des observations sur les aptitudes et compétences du candidat et émet un avis très favorable, favorable ou défavorable</a:t>
            </a:r>
            <a:r>
              <a:rPr lang="fr-FR" dirty="0"/>
              <a:t> </a:t>
            </a:r>
            <a:r>
              <a:rPr lang="fr-FR" dirty="0" smtClean="0"/>
              <a:t>(bouton en bas du détail d’un dossier)</a:t>
            </a:r>
          </a:p>
        </p:txBody>
      </p:sp>
      <p:sp>
        <p:nvSpPr>
          <p:cNvPr id="6" name="Espace réservé du texte 5"/>
          <p:cNvSpPr>
            <a:spLocks noGrp="1"/>
          </p:cNvSpPr>
          <p:nvPr>
            <p:ph type="body" sz="quarter" idx="13"/>
          </p:nvPr>
        </p:nvSpPr>
        <p:spPr/>
        <p:txBody>
          <a:bodyPr/>
          <a:lstStyle/>
          <a:p>
            <a:endParaRPr lang="fr-FR"/>
          </a:p>
        </p:txBody>
      </p:sp>
      <p:sp>
        <p:nvSpPr>
          <p:cNvPr id="8" name="Rectangle 7"/>
          <p:cNvSpPr/>
          <p:nvPr/>
        </p:nvSpPr>
        <p:spPr>
          <a:xfrm>
            <a:off x="7452320" y="2499742"/>
            <a:ext cx="1152128" cy="116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2"/>
          <a:stretch>
            <a:fillRect/>
          </a:stretch>
        </p:blipFill>
        <p:spPr>
          <a:xfrm>
            <a:off x="3185756" y="1347614"/>
            <a:ext cx="5580946" cy="1577946"/>
          </a:xfrm>
          <a:prstGeom prst="rect">
            <a:avLst/>
          </a:prstGeom>
        </p:spPr>
      </p:pic>
      <p:cxnSp>
        <p:nvCxnSpPr>
          <p:cNvPr id="12" name="Connecteur droit avec flèche 11"/>
          <p:cNvCxnSpPr/>
          <p:nvPr/>
        </p:nvCxnSpPr>
        <p:spPr>
          <a:xfrm>
            <a:off x="1475656" y="2211710"/>
            <a:ext cx="1872208"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552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lumMod val="90000"/>
                    <a:lumOff val="10000"/>
                  </a:schemeClr>
                </a:solidFill>
              </a:rPr>
              <a:t>SDEI (ASH)</a:t>
            </a:r>
            <a:endParaRPr lang="fr-FR" dirty="0"/>
          </a:p>
        </p:txBody>
      </p:sp>
      <p:sp>
        <p:nvSpPr>
          <p:cNvPr id="3" name="Espace réservé de la date 2"/>
          <p:cNvSpPr>
            <a:spLocks noGrp="1"/>
          </p:cNvSpPr>
          <p:nvPr>
            <p:ph type="dt" sz="half" idx="10"/>
          </p:nvPr>
        </p:nvSpPr>
        <p:spPr/>
        <p:txBody>
          <a:bodyPr/>
          <a:lstStyle/>
          <a:p>
            <a:pPr algn="r"/>
            <a:fld id="{640B3774-969A-8348-9D8E-D53F4260A8A1}" type="datetime1">
              <a:rPr lang="fr-FR" cap="all" smtClean="0"/>
              <a:t>27/02/2024</a:t>
            </a:fld>
            <a:endParaRPr lang="fr-FR" cap="all" dirty="0"/>
          </a:p>
        </p:txBody>
      </p:sp>
      <p:sp>
        <p:nvSpPr>
          <p:cNvPr id="4" name="Espace réservé du pied de page 3"/>
          <p:cNvSpPr>
            <a:spLocks noGrp="1"/>
          </p:cNvSpPr>
          <p:nvPr>
            <p:ph type="ftr" sz="quarter" idx="11"/>
          </p:nvPr>
        </p:nvSpPr>
        <p:spPr/>
        <p:txBody>
          <a:bodyPr/>
          <a:lstStyle/>
          <a:p>
            <a:r>
              <a:rPr lang="fr-FR" dirty="0"/>
              <a:t>Mission académique d’appui à la modernisation</a:t>
            </a:r>
          </a:p>
        </p:txBody>
      </p:sp>
      <p:sp>
        <p:nvSpPr>
          <p:cNvPr id="5" name="Espace réservé du contenu 4"/>
          <p:cNvSpPr>
            <a:spLocks noGrp="1"/>
          </p:cNvSpPr>
          <p:nvPr>
            <p:ph sz="quarter" idx="14"/>
          </p:nvPr>
        </p:nvSpPr>
        <p:spPr>
          <a:xfrm>
            <a:off x="395536" y="1419622"/>
            <a:ext cx="8424001" cy="2808312"/>
          </a:xfrm>
        </p:spPr>
        <p:txBody>
          <a:bodyPr/>
          <a:lstStyle/>
          <a:p>
            <a:r>
              <a:rPr lang="fr-FR" b="1" dirty="0" smtClean="0"/>
              <a:t>L’IEN ASH 2 </a:t>
            </a:r>
            <a:r>
              <a:rPr lang="fr-FR" dirty="0" smtClean="0"/>
              <a:t>traite les dossiers des candidats ayant demandé comme choix premier le support de formation « Enseigner en SEGPA »</a:t>
            </a:r>
          </a:p>
          <a:p>
            <a:r>
              <a:rPr lang="fr-FR" b="1" dirty="0" smtClean="0"/>
              <a:t>L’IEN ASH 1 </a:t>
            </a:r>
            <a:r>
              <a:rPr lang="fr-FR" dirty="0" smtClean="0"/>
              <a:t>traite les dossiers des candidats ayant demandé comme choix premier le support de formation « Coordonner une ULIS »</a:t>
            </a:r>
          </a:p>
          <a:p>
            <a:r>
              <a:rPr lang="fr-FR" b="1" dirty="0" smtClean="0"/>
              <a:t>Les 2 IEN ASH </a:t>
            </a:r>
            <a:r>
              <a:rPr lang="fr-FR" dirty="0" smtClean="0"/>
              <a:t>traitent </a:t>
            </a:r>
            <a:r>
              <a:rPr lang="fr-FR" dirty="0"/>
              <a:t>les dossiers des candidats ayant demandé comme choix premier le support de formation « </a:t>
            </a:r>
            <a:r>
              <a:rPr lang="fr-FR" dirty="0" smtClean="0"/>
              <a:t>Enseigner en Unité d’enseignement</a:t>
            </a:r>
            <a:r>
              <a:rPr lang="fr-FR" dirty="0"/>
              <a:t> </a:t>
            </a:r>
            <a:r>
              <a:rPr lang="fr-FR" dirty="0" smtClean="0"/>
              <a:t>»</a:t>
            </a:r>
          </a:p>
          <a:p>
            <a:endParaRPr lang="fr-FR" dirty="0" smtClean="0"/>
          </a:p>
          <a:p>
            <a:r>
              <a:rPr lang="fr-FR" dirty="0" smtClean="0"/>
              <a:t>A noter : si le candidat a émis comme choix premier un support de formation « RASED, c’est le choix n° 2 qui est analysé dans l’outil Colibris. Si le choix n° 2 porte également sur un support de formation « RASED », le dossier arrive directement aux services RH sans passer par le SDEI.</a:t>
            </a:r>
            <a:endParaRPr lang="fr-FR" dirty="0"/>
          </a:p>
          <a:p>
            <a:endParaRPr lang="fr-FR" dirty="0" smtClean="0"/>
          </a:p>
          <a:p>
            <a:endParaRPr lang="fr-FR" dirty="0"/>
          </a:p>
        </p:txBody>
      </p:sp>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523771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lumMod val="90000"/>
                    <a:lumOff val="10000"/>
                  </a:schemeClr>
                </a:solidFill>
              </a:rPr>
              <a:t>SDEI ASH</a:t>
            </a:r>
            <a:endParaRPr lang="fr-FR" dirty="0"/>
          </a:p>
        </p:txBody>
      </p:sp>
      <p:sp>
        <p:nvSpPr>
          <p:cNvPr id="3" name="Espace réservé de la date 2"/>
          <p:cNvSpPr>
            <a:spLocks noGrp="1"/>
          </p:cNvSpPr>
          <p:nvPr>
            <p:ph type="dt" sz="half" idx="10"/>
          </p:nvPr>
        </p:nvSpPr>
        <p:spPr/>
        <p:txBody>
          <a:bodyPr/>
          <a:lstStyle/>
          <a:p>
            <a:pPr algn="r"/>
            <a:fld id="{640B3774-969A-8348-9D8E-D53F4260A8A1}" type="datetime1">
              <a:rPr lang="fr-FR" cap="all" smtClean="0"/>
              <a:t>27/02/2024</a:t>
            </a:fld>
            <a:endParaRPr lang="fr-FR" cap="all" dirty="0"/>
          </a:p>
        </p:txBody>
      </p:sp>
      <p:sp>
        <p:nvSpPr>
          <p:cNvPr id="4" name="Espace réservé du pied de page 3"/>
          <p:cNvSpPr>
            <a:spLocks noGrp="1"/>
          </p:cNvSpPr>
          <p:nvPr>
            <p:ph type="ftr" sz="quarter" idx="11"/>
          </p:nvPr>
        </p:nvSpPr>
        <p:spPr/>
        <p:txBody>
          <a:bodyPr/>
          <a:lstStyle/>
          <a:p>
            <a:r>
              <a:rPr lang="fr-FR" dirty="0"/>
              <a:t>Mission académique d’appui à la modernisation</a:t>
            </a:r>
          </a:p>
        </p:txBody>
      </p:sp>
      <p:sp>
        <p:nvSpPr>
          <p:cNvPr id="5" name="Espace réservé du contenu 4"/>
          <p:cNvSpPr>
            <a:spLocks noGrp="1"/>
          </p:cNvSpPr>
          <p:nvPr>
            <p:ph sz="quarter" idx="14"/>
          </p:nvPr>
        </p:nvSpPr>
        <p:spPr>
          <a:xfrm>
            <a:off x="359997" y="1309564"/>
            <a:ext cx="8424001" cy="2990378"/>
          </a:xfrm>
        </p:spPr>
        <p:txBody>
          <a:bodyPr/>
          <a:lstStyle/>
          <a:p>
            <a:r>
              <a:rPr lang="fr-FR" dirty="0"/>
              <a:t>Les IEN du SDEI accèdent au Colibris des gestionnaires de la même manière que les IEN de circonscription (</a:t>
            </a:r>
            <a:r>
              <a:rPr lang="fr-FR" dirty="0">
                <a:hlinkClick r:id="rId3"/>
              </a:rPr>
              <a:t>https://externet.ac-creteil.fr</a:t>
            </a:r>
            <a:r>
              <a:rPr lang="fr-FR" dirty="0"/>
              <a:t> &gt; « Intranet, Référentiels et Outils » &gt; « Colibris – Portail des gestionnaires » &gt; « Traitement » &gt; « Vue par formulaires » &gt; </a:t>
            </a:r>
            <a:r>
              <a:rPr lang="fr-FR" dirty="0" smtClean="0"/>
              <a:t>DSDEN94 </a:t>
            </a:r>
            <a:r>
              <a:rPr lang="fr-FR" dirty="0"/>
              <a:t>- Campagne d'inscription à la formation de préparation au CAPPEI 2024 (voir le détail </a:t>
            </a:r>
            <a:r>
              <a:rPr lang="fr-FR" dirty="0">
                <a:hlinkClick r:id="rId4" action="ppaction://hlinksldjump"/>
              </a:rPr>
              <a:t>diapo 8</a:t>
            </a:r>
            <a:r>
              <a:rPr lang="fr-FR" dirty="0" smtClean="0"/>
              <a:t>)</a:t>
            </a:r>
          </a:p>
          <a:p>
            <a:r>
              <a:rPr lang="fr-FR" dirty="0" smtClean="0"/>
              <a:t>En bas de chaque dossier et après consultation de l’avis de l’IEN de circonscription, l’IEN du SDEI, émet un avis « Très favorable » « Favorable » ou « Défavorable »</a:t>
            </a:r>
            <a:endParaRPr lang="fr-FR" dirty="0"/>
          </a:p>
          <a:p>
            <a:endParaRPr lang="fr-FR" dirty="0" smtClean="0"/>
          </a:p>
          <a:p>
            <a:endParaRPr lang="fr-FR" dirty="0"/>
          </a:p>
        </p:txBody>
      </p:sp>
      <p:sp>
        <p:nvSpPr>
          <p:cNvPr id="6" name="Espace réservé du texte 5"/>
          <p:cNvSpPr>
            <a:spLocks noGrp="1"/>
          </p:cNvSpPr>
          <p:nvPr>
            <p:ph type="body" sz="quarter" idx="13"/>
          </p:nvPr>
        </p:nvSpPr>
        <p:spPr/>
        <p:txBody>
          <a:bodyPr/>
          <a:lstStyle/>
          <a:p>
            <a:endParaRPr lang="fr-FR"/>
          </a:p>
        </p:txBody>
      </p:sp>
      <p:sp>
        <p:nvSpPr>
          <p:cNvPr id="8" name="Rectangle 7"/>
          <p:cNvSpPr/>
          <p:nvPr/>
        </p:nvSpPr>
        <p:spPr>
          <a:xfrm>
            <a:off x="5796136" y="3075806"/>
            <a:ext cx="1512168"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rotWithShape="1">
          <a:blip r:embed="rId5"/>
          <a:srcRect t="15596"/>
          <a:stretch/>
        </p:blipFill>
        <p:spPr>
          <a:xfrm>
            <a:off x="359997" y="2276322"/>
            <a:ext cx="6444251" cy="2343325"/>
          </a:xfrm>
          <a:prstGeom prst="rect">
            <a:avLst/>
          </a:prstGeom>
        </p:spPr>
      </p:pic>
      <p:cxnSp>
        <p:nvCxnSpPr>
          <p:cNvPr id="9" name="Connecteur droit avec flèche 8"/>
          <p:cNvCxnSpPr/>
          <p:nvPr/>
        </p:nvCxnSpPr>
        <p:spPr>
          <a:xfrm flipH="1">
            <a:off x="1907704" y="2139702"/>
            <a:ext cx="4356296" cy="2160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28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3">
                    <a:lumMod val="75000"/>
                  </a:schemeClr>
                </a:solidFill>
              </a:rPr>
              <a:t>Services RH (DRHM)</a:t>
            </a:r>
            <a:endParaRPr lang="fr-FR" dirty="0">
              <a:solidFill>
                <a:schemeClr val="accent3">
                  <a:lumMod val="75000"/>
                </a:schemeClr>
              </a:solidFill>
            </a:endParaRPr>
          </a:p>
        </p:txBody>
      </p:sp>
      <p:sp>
        <p:nvSpPr>
          <p:cNvPr id="3" name="Espace réservé de la date 2"/>
          <p:cNvSpPr>
            <a:spLocks noGrp="1"/>
          </p:cNvSpPr>
          <p:nvPr>
            <p:ph type="dt" sz="half" idx="10"/>
          </p:nvPr>
        </p:nvSpPr>
        <p:spPr/>
        <p:txBody>
          <a:bodyPr/>
          <a:lstStyle/>
          <a:p>
            <a:pPr algn="r"/>
            <a:fld id="{640B3774-969A-8348-9D8E-D53F4260A8A1}" type="datetime1">
              <a:rPr lang="fr-FR" cap="all" smtClean="0"/>
              <a:t>27/02/2024</a:t>
            </a:fld>
            <a:endParaRPr lang="fr-FR" cap="all" dirty="0"/>
          </a:p>
        </p:txBody>
      </p:sp>
      <p:sp>
        <p:nvSpPr>
          <p:cNvPr id="4" name="Espace réservé du pied de page 3"/>
          <p:cNvSpPr>
            <a:spLocks noGrp="1"/>
          </p:cNvSpPr>
          <p:nvPr>
            <p:ph type="ftr" sz="quarter" idx="11"/>
          </p:nvPr>
        </p:nvSpPr>
        <p:spPr/>
        <p:txBody>
          <a:bodyPr/>
          <a:lstStyle/>
          <a:p>
            <a:r>
              <a:rPr lang="fr-FR" dirty="0"/>
              <a:t>Mission académique d’appui à la modernisation</a:t>
            </a:r>
          </a:p>
        </p:txBody>
      </p:sp>
      <p:sp>
        <p:nvSpPr>
          <p:cNvPr id="5" name="Espace réservé du contenu 4"/>
          <p:cNvSpPr>
            <a:spLocks noGrp="1"/>
          </p:cNvSpPr>
          <p:nvPr>
            <p:ph sz="quarter" idx="14"/>
          </p:nvPr>
        </p:nvSpPr>
        <p:spPr>
          <a:xfrm>
            <a:off x="336834" y="2139702"/>
            <a:ext cx="8424001" cy="1728192"/>
          </a:xfrm>
        </p:spPr>
        <p:txBody>
          <a:bodyPr/>
          <a:lstStyle/>
          <a:p>
            <a:r>
              <a:rPr lang="fr-FR" dirty="0" smtClean="0"/>
              <a:t>Les agents de la DRHM en charge de la gestion des demandes de stage CAPPEI sont avertis par courriel dès qu’une candidature a été visée par les IEN (avis IEN de circonscription et avis IEN du SDEI)</a:t>
            </a:r>
          </a:p>
          <a:p>
            <a:r>
              <a:rPr lang="fr-FR" dirty="0" smtClean="0"/>
              <a:t>Ils </a:t>
            </a:r>
            <a:r>
              <a:rPr lang="fr-FR" dirty="0"/>
              <a:t>accèdent au Colibris des gestionnaires de la même manière que les IEN de </a:t>
            </a:r>
            <a:r>
              <a:rPr lang="fr-FR" dirty="0" smtClean="0"/>
              <a:t>circonscription et les IEN du SDEI </a:t>
            </a:r>
            <a:r>
              <a:rPr lang="fr-FR" dirty="0"/>
              <a:t>(</a:t>
            </a:r>
            <a:r>
              <a:rPr lang="fr-FR" dirty="0">
                <a:hlinkClick r:id="rId3"/>
              </a:rPr>
              <a:t>https://externet.ac-creteil.fr</a:t>
            </a:r>
            <a:r>
              <a:rPr lang="fr-FR" dirty="0"/>
              <a:t> &gt; « Intranet, Référentiels et Outils » &gt; « Colibris – Portail des gestionnaires » &gt; « Traitement » &gt; « Vue par formulaires » </a:t>
            </a:r>
            <a:r>
              <a:rPr lang="fr-FR" dirty="0" smtClean="0"/>
              <a:t>(</a:t>
            </a:r>
            <a:r>
              <a:rPr lang="fr-FR" dirty="0"/>
              <a:t>voir le détail </a:t>
            </a:r>
            <a:r>
              <a:rPr lang="fr-FR" dirty="0">
                <a:hlinkClick r:id="rId4" action="ppaction://hlinksldjump"/>
              </a:rPr>
              <a:t>diapo 8</a:t>
            </a:r>
            <a:r>
              <a:rPr lang="fr-FR" dirty="0"/>
              <a:t>)</a:t>
            </a:r>
          </a:p>
          <a:p>
            <a:endParaRPr lang="fr-FR" dirty="0" smtClean="0"/>
          </a:p>
          <a:p>
            <a:endParaRPr lang="fr-FR" dirty="0"/>
          </a:p>
        </p:txBody>
      </p:sp>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591148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3">
                    <a:lumMod val="75000"/>
                  </a:schemeClr>
                </a:solidFill>
              </a:rPr>
              <a:t>Services RH (DRHM)</a:t>
            </a:r>
            <a:endParaRPr lang="fr-FR" dirty="0"/>
          </a:p>
        </p:txBody>
      </p:sp>
      <p:sp>
        <p:nvSpPr>
          <p:cNvPr id="3" name="Espace réservé de la date 2"/>
          <p:cNvSpPr>
            <a:spLocks noGrp="1"/>
          </p:cNvSpPr>
          <p:nvPr>
            <p:ph type="dt" sz="half" idx="10"/>
          </p:nvPr>
        </p:nvSpPr>
        <p:spPr/>
        <p:txBody>
          <a:bodyPr/>
          <a:lstStyle/>
          <a:p>
            <a:pPr algn="r"/>
            <a:fld id="{640B3774-969A-8348-9D8E-D53F4260A8A1}" type="datetime1">
              <a:rPr lang="fr-FR" cap="all" smtClean="0"/>
              <a:t>27/02/2024</a:t>
            </a:fld>
            <a:endParaRPr lang="fr-FR" cap="all" dirty="0"/>
          </a:p>
        </p:txBody>
      </p:sp>
      <p:sp>
        <p:nvSpPr>
          <p:cNvPr id="4" name="Espace réservé du pied de page 3"/>
          <p:cNvSpPr>
            <a:spLocks noGrp="1"/>
          </p:cNvSpPr>
          <p:nvPr>
            <p:ph type="ftr" sz="quarter" idx="11"/>
          </p:nvPr>
        </p:nvSpPr>
        <p:spPr/>
        <p:txBody>
          <a:bodyPr/>
          <a:lstStyle/>
          <a:p>
            <a:r>
              <a:rPr lang="fr-FR" dirty="0"/>
              <a:t>Mission académique d’appui à la modernisation</a:t>
            </a:r>
          </a:p>
        </p:txBody>
      </p:sp>
      <p:sp>
        <p:nvSpPr>
          <p:cNvPr id="5" name="Espace réservé du contenu 4"/>
          <p:cNvSpPr>
            <a:spLocks noGrp="1"/>
          </p:cNvSpPr>
          <p:nvPr>
            <p:ph sz="quarter" idx="14"/>
          </p:nvPr>
        </p:nvSpPr>
        <p:spPr>
          <a:xfrm>
            <a:off x="359997" y="1419622"/>
            <a:ext cx="8424001" cy="2990378"/>
          </a:xfrm>
        </p:spPr>
        <p:txBody>
          <a:bodyPr/>
          <a:lstStyle/>
          <a:p>
            <a:r>
              <a:rPr lang="fr-FR" dirty="0" smtClean="0"/>
              <a:t>En bas de chaque dossier, les agents de la DRHM indiquent la décision qui a été prise par la commission départementale. Pour chaque dossier accordé, les agents précisent sur quel type de support de formation (choix 1 ou 2 du candidat) la commission a donné son accord</a:t>
            </a:r>
            <a:endParaRPr lang="fr-FR" dirty="0"/>
          </a:p>
          <a:p>
            <a:endParaRPr lang="fr-FR" dirty="0" smtClean="0"/>
          </a:p>
          <a:p>
            <a:endParaRPr lang="fr-FR" dirty="0"/>
          </a:p>
        </p:txBody>
      </p:sp>
      <p:sp>
        <p:nvSpPr>
          <p:cNvPr id="6" name="Espace réservé du texte 5"/>
          <p:cNvSpPr>
            <a:spLocks noGrp="1"/>
          </p:cNvSpPr>
          <p:nvPr>
            <p:ph type="body" sz="quarter" idx="13"/>
          </p:nvPr>
        </p:nvSpPr>
        <p:spPr/>
        <p:txBody>
          <a:bodyPr/>
          <a:lstStyle/>
          <a:p>
            <a:endParaRPr lang="fr-FR"/>
          </a:p>
        </p:txBody>
      </p:sp>
      <p:pic>
        <p:nvPicPr>
          <p:cNvPr id="11" name="Image 10"/>
          <p:cNvPicPr>
            <a:picLocks noChangeAspect="1"/>
          </p:cNvPicPr>
          <p:nvPr/>
        </p:nvPicPr>
        <p:blipFill>
          <a:blip r:embed="rId3"/>
          <a:stretch>
            <a:fillRect/>
          </a:stretch>
        </p:blipFill>
        <p:spPr>
          <a:xfrm>
            <a:off x="359997" y="1900298"/>
            <a:ext cx="6732283" cy="2769798"/>
          </a:xfrm>
          <a:prstGeom prst="rect">
            <a:avLst/>
          </a:prstGeom>
        </p:spPr>
      </p:pic>
      <p:sp>
        <p:nvSpPr>
          <p:cNvPr id="7" name="Rectangle 6"/>
          <p:cNvSpPr/>
          <p:nvPr/>
        </p:nvSpPr>
        <p:spPr>
          <a:xfrm>
            <a:off x="5508104" y="3291830"/>
            <a:ext cx="1368152" cy="1378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3656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2"/>
                </a:solidFill>
              </a:rPr>
              <a:t>Donnez votre avis</a:t>
            </a:r>
            <a:endParaRPr lang="fr-FR" dirty="0"/>
          </a:p>
        </p:txBody>
      </p:sp>
      <p:sp>
        <p:nvSpPr>
          <p:cNvPr id="3" name="Espace réservé de la date 2"/>
          <p:cNvSpPr>
            <a:spLocks noGrp="1"/>
          </p:cNvSpPr>
          <p:nvPr>
            <p:ph type="dt" sz="half" idx="10"/>
          </p:nvPr>
        </p:nvSpPr>
        <p:spPr/>
        <p:txBody>
          <a:bodyPr/>
          <a:lstStyle/>
          <a:p>
            <a:pPr algn="r"/>
            <a:fld id="{640B3774-969A-8348-9D8E-D53F4260A8A1}" type="datetime1">
              <a:rPr lang="fr-FR" cap="all" smtClean="0"/>
              <a:t>27/02/2024</a:t>
            </a:fld>
            <a:endParaRPr lang="fr-FR" cap="all" dirty="0"/>
          </a:p>
        </p:txBody>
      </p:sp>
      <p:sp>
        <p:nvSpPr>
          <p:cNvPr id="4" name="Espace réservé du pied de page 3"/>
          <p:cNvSpPr>
            <a:spLocks noGrp="1"/>
          </p:cNvSpPr>
          <p:nvPr>
            <p:ph type="ftr" sz="quarter" idx="11"/>
          </p:nvPr>
        </p:nvSpPr>
        <p:spPr/>
        <p:txBody>
          <a:bodyPr/>
          <a:lstStyle/>
          <a:p>
            <a:r>
              <a:rPr lang="fr-FR" dirty="0"/>
              <a:t>Mission académique d’appui à la modernisation</a:t>
            </a:r>
          </a:p>
        </p:txBody>
      </p:sp>
      <p:sp>
        <p:nvSpPr>
          <p:cNvPr id="5" name="Espace réservé du contenu 4"/>
          <p:cNvSpPr>
            <a:spLocks noGrp="1"/>
          </p:cNvSpPr>
          <p:nvPr>
            <p:ph sz="quarter" idx="14"/>
          </p:nvPr>
        </p:nvSpPr>
        <p:spPr>
          <a:xfrm>
            <a:off x="359997" y="1419622"/>
            <a:ext cx="8424001" cy="2990378"/>
          </a:xfrm>
        </p:spPr>
        <p:txBody>
          <a:bodyPr/>
          <a:lstStyle/>
          <a:p>
            <a:r>
              <a:rPr lang="fr-FR" b="1" dirty="0"/>
              <a:t>La campagne d’inscription à la formation préparant au CAPPEI est pilotée par la DSDEN </a:t>
            </a:r>
            <a:r>
              <a:rPr lang="fr-FR" b="1" dirty="0" smtClean="0"/>
              <a:t>94 </a:t>
            </a:r>
            <a:r>
              <a:rPr lang="fr-FR" b="1" dirty="0"/>
              <a:t>en lien avec la Mission d’appui à la modernisation de l’académie de </a:t>
            </a:r>
            <a:r>
              <a:rPr lang="fr-FR" b="1" dirty="0" smtClean="0"/>
              <a:t>Créteil.</a:t>
            </a:r>
            <a:endParaRPr lang="fr-FR" b="1" dirty="0"/>
          </a:p>
          <a:p>
            <a:endParaRPr lang="fr-FR" dirty="0"/>
          </a:p>
          <a:p>
            <a:r>
              <a:rPr lang="fr-FR" dirty="0"/>
              <a:t>Pour toute question relative à cette procédure, vous pouvez contacter </a:t>
            </a:r>
            <a:r>
              <a:rPr lang="fr-FR" dirty="0" smtClean="0"/>
              <a:t>le service Remplacement et Formation continue de la DRHM : </a:t>
            </a:r>
            <a:r>
              <a:rPr lang="fr-FR" b="1" dirty="0" smtClean="0">
                <a:hlinkClick r:id="rId3"/>
              </a:rPr>
              <a:t>ce.94formationcontinue1d@ac-creteil.fr</a:t>
            </a:r>
            <a:r>
              <a:rPr lang="fr-FR" b="1" dirty="0" smtClean="0"/>
              <a:t> </a:t>
            </a:r>
            <a:endParaRPr lang="fr-FR" b="1" dirty="0"/>
          </a:p>
          <a:p>
            <a:endParaRPr lang="fr-FR" b="1" dirty="0"/>
          </a:p>
          <a:p>
            <a:r>
              <a:rPr lang="fr-FR" dirty="0"/>
              <a:t>Pour communiquer sur la dématérialisation, faire part de vos avis sur les fonctionnalités de l’outil Colibris, signaler un dysfonctionnement technique, </a:t>
            </a:r>
            <a:r>
              <a:rPr lang="fr-FR" dirty="0" smtClean="0"/>
              <a:t>vous pouvez correspondre </a:t>
            </a:r>
            <a:r>
              <a:rPr lang="fr-FR" dirty="0"/>
              <a:t>avec les chefs de projets académiques « Dématérialisation </a:t>
            </a:r>
            <a:r>
              <a:rPr lang="fr-FR" dirty="0" smtClean="0"/>
              <a:t>» à l’adresse </a:t>
            </a:r>
            <a:r>
              <a:rPr lang="fr-FR" b="1" dirty="0" smtClean="0"/>
              <a:t>ce.colibris@ac-creteil.fr</a:t>
            </a:r>
            <a:endParaRPr lang="fr-FR" dirty="0" smtClean="0"/>
          </a:p>
          <a:p>
            <a:endParaRPr lang="fr-FR" dirty="0"/>
          </a:p>
        </p:txBody>
      </p:sp>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567545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2"/>
                </a:solidFill>
              </a:rPr>
              <a:t>Principe de la campagne</a:t>
            </a:r>
            <a:endParaRPr lang="fr-FR" dirty="0"/>
          </a:p>
        </p:txBody>
      </p:sp>
      <p:sp>
        <p:nvSpPr>
          <p:cNvPr id="3" name="Espace réservé de la date 2"/>
          <p:cNvSpPr>
            <a:spLocks noGrp="1"/>
          </p:cNvSpPr>
          <p:nvPr>
            <p:ph type="dt" sz="half" idx="10"/>
          </p:nvPr>
        </p:nvSpPr>
        <p:spPr/>
        <p:txBody>
          <a:bodyPr/>
          <a:lstStyle/>
          <a:p>
            <a:pPr algn="r"/>
            <a:fld id="{640B3774-969A-8348-9D8E-D53F4260A8A1}" type="datetime1">
              <a:rPr lang="fr-FR" cap="all" smtClean="0"/>
              <a:t>27/02/2024</a:t>
            </a:fld>
            <a:endParaRPr lang="fr-FR" cap="all" dirty="0"/>
          </a:p>
        </p:txBody>
      </p:sp>
      <p:sp>
        <p:nvSpPr>
          <p:cNvPr id="4" name="Espace réservé du pied de page 3"/>
          <p:cNvSpPr>
            <a:spLocks noGrp="1"/>
          </p:cNvSpPr>
          <p:nvPr>
            <p:ph type="ftr" sz="quarter" idx="11"/>
          </p:nvPr>
        </p:nvSpPr>
        <p:spPr/>
        <p:txBody>
          <a:bodyPr/>
          <a:lstStyle/>
          <a:p>
            <a:r>
              <a:rPr lang="fr-FR" dirty="0"/>
              <a:t>Mission académique d’appui à la modernisation</a:t>
            </a:r>
          </a:p>
        </p:txBody>
      </p:sp>
      <p:sp>
        <p:nvSpPr>
          <p:cNvPr id="5" name="Espace réservé du contenu 4"/>
          <p:cNvSpPr>
            <a:spLocks noGrp="1"/>
          </p:cNvSpPr>
          <p:nvPr>
            <p:ph sz="quarter" idx="14"/>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dirty="0"/>
          </a:p>
        </p:txBody>
      </p:sp>
      <p:sp>
        <p:nvSpPr>
          <p:cNvPr id="10" name="ZoneTexte 9"/>
          <p:cNvSpPr txBox="1"/>
          <p:nvPr/>
        </p:nvSpPr>
        <p:spPr>
          <a:xfrm>
            <a:off x="3923928" y="3862801"/>
            <a:ext cx="5023974" cy="553998"/>
          </a:xfrm>
          <a:prstGeom prst="rect">
            <a:avLst/>
          </a:prstGeom>
          <a:noFill/>
        </p:spPr>
        <p:txBody>
          <a:bodyPr wrap="square" rtlCol="0">
            <a:spAutoFit/>
          </a:bodyPr>
          <a:lstStyle/>
          <a:p>
            <a:r>
              <a:rPr lang="fr-FR" sz="1000" dirty="0" smtClean="0"/>
              <a:t>Les dates de fin de saisie des demandes et de fin de saisie des avis IEN sont publiées, chaque année, via une note de service départementale en ligne sur le site de la DSDEN </a:t>
            </a:r>
            <a:r>
              <a:rPr lang="fr-FR" sz="1000" dirty="0"/>
              <a:t>: </a:t>
            </a:r>
            <a:r>
              <a:rPr lang="fr-FR" sz="1000" dirty="0">
                <a:hlinkClick r:id="rId2"/>
              </a:rPr>
              <a:t>http</a:t>
            </a:r>
            <a:r>
              <a:rPr lang="fr-FR" sz="1000" dirty="0" smtClean="0">
                <a:hlinkClick r:id="rId2"/>
              </a:rPr>
              <a:t>://</a:t>
            </a:r>
            <a:r>
              <a:rPr lang="fr-FR" sz="1000" dirty="0" smtClean="0"/>
              <a:t>www.dsden94.ac-creteil.fr</a:t>
            </a:r>
          </a:p>
        </p:txBody>
      </p:sp>
      <p:pic>
        <p:nvPicPr>
          <p:cNvPr id="11" name="Image 10" descr="Free illustration: Date, Time, Calendar, &lt;strong&gt;Agenda&lt;/strong&gt; - Free Image on Pixaba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104" y="3832308"/>
            <a:ext cx="1299920" cy="771828"/>
          </a:xfrm>
          <a:prstGeom prst="rect">
            <a:avLst/>
          </a:prstGeom>
        </p:spPr>
      </p:pic>
      <p:graphicFrame>
        <p:nvGraphicFramePr>
          <p:cNvPr id="12" name="Tableau 11"/>
          <p:cNvGraphicFramePr>
            <a:graphicFrameLocks noGrp="1"/>
          </p:cNvGraphicFramePr>
          <p:nvPr>
            <p:extLst>
              <p:ext uri="{D42A27DB-BD31-4B8C-83A1-F6EECF244321}">
                <p14:modId xmlns:p14="http://schemas.microsoft.com/office/powerpoint/2010/main" val="1451522830"/>
              </p:ext>
            </p:extLst>
          </p:nvPr>
        </p:nvGraphicFramePr>
        <p:xfrm>
          <a:off x="359999" y="1442877"/>
          <a:ext cx="8424000" cy="2118360"/>
        </p:xfrm>
        <a:graphic>
          <a:graphicData uri="http://schemas.openxmlformats.org/drawingml/2006/table">
            <a:tbl>
              <a:tblPr firstRow="1" bandRow="1">
                <a:tableStyleId>{1E171933-4619-4E11-9A3F-F7608DF75F80}</a:tableStyleId>
              </a:tblPr>
              <a:tblGrid>
                <a:gridCol w="1836822">
                  <a:extLst>
                    <a:ext uri="{9D8B030D-6E8A-4147-A177-3AD203B41FA5}">
                      <a16:colId xmlns:a16="http://schemas.microsoft.com/office/drawing/2014/main" val="277669479"/>
                    </a:ext>
                  </a:extLst>
                </a:gridCol>
                <a:gridCol w="1702959">
                  <a:extLst>
                    <a:ext uri="{9D8B030D-6E8A-4147-A177-3AD203B41FA5}">
                      <a16:colId xmlns:a16="http://schemas.microsoft.com/office/drawing/2014/main" val="3090854476"/>
                    </a:ext>
                  </a:extLst>
                </a:gridCol>
                <a:gridCol w="2778219">
                  <a:extLst>
                    <a:ext uri="{9D8B030D-6E8A-4147-A177-3AD203B41FA5}">
                      <a16:colId xmlns:a16="http://schemas.microsoft.com/office/drawing/2014/main" val="3174360356"/>
                    </a:ext>
                  </a:extLst>
                </a:gridCol>
                <a:gridCol w="2106000">
                  <a:extLst>
                    <a:ext uri="{9D8B030D-6E8A-4147-A177-3AD203B41FA5}">
                      <a16:colId xmlns:a16="http://schemas.microsoft.com/office/drawing/2014/main" val="1746943379"/>
                    </a:ext>
                  </a:extLst>
                </a:gridCol>
              </a:tblGrid>
              <a:tr h="370840">
                <a:tc>
                  <a:txBody>
                    <a:bodyPr/>
                    <a:lstStyle/>
                    <a:p>
                      <a:r>
                        <a:rPr lang="fr-FR" sz="1200" dirty="0" smtClean="0"/>
                        <a:t>Candidat</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IEN</a:t>
                      </a:r>
                      <a:r>
                        <a:rPr lang="fr-FR" sz="1200" baseline="0" dirty="0" smtClean="0"/>
                        <a:t> de circonscription</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IEN SDEI </a:t>
                      </a:r>
                      <a:r>
                        <a:rPr lang="fr-FR" sz="1200" dirty="0" smtClean="0"/>
                        <a:t>(ASH)</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Services RH</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9073796"/>
                  </a:ext>
                </a:extLst>
              </a:tr>
              <a:tr h="370840">
                <a:tc>
                  <a:txBody>
                    <a:bodyPr/>
                    <a:lstStyle/>
                    <a:p>
                      <a:pPr marL="0" indent="0">
                        <a:buFont typeface="Arial" panose="020B0604020202020204" pitchFamily="34" charset="0"/>
                        <a:buNone/>
                      </a:pPr>
                      <a:r>
                        <a:rPr lang="fr-FR" sz="1000" dirty="0" smtClean="0"/>
                        <a:t>Saisie</a:t>
                      </a:r>
                      <a:r>
                        <a:rPr lang="fr-FR" sz="1000" baseline="0" dirty="0" smtClean="0"/>
                        <a:t> de la demande en ligne via le portail des démarches Colibris de l’académie de Créteil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900" b="1" dirty="0" smtClean="0">
                          <a:solidFill>
                            <a:srgbClr val="0033CC"/>
                          </a:solidFill>
                          <a:hlinkClick r:id="rId4"/>
                        </a:rPr>
                        <a:t>https://portail-creteil.colibris.education.gouv.fr/</a:t>
                      </a:r>
                      <a:r>
                        <a:rPr lang="fr-FR" sz="900" b="1" dirty="0" smtClean="0">
                          <a:solidFill>
                            <a:srgbClr val="0033CC"/>
                          </a:solidFill>
                        </a:rPr>
                        <a:t> </a:t>
                      </a:r>
                      <a:endParaRPr lang="fr-FR" sz="900" dirty="0" smtClean="0">
                        <a:solidFill>
                          <a:srgbClr val="0033CC"/>
                        </a:solidFill>
                      </a:endParaRPr>
                    </a:p>
                    <a:p>
                      <a:pPr marL="0" indent="0">
                        <a:buFont typeface="Arial" panose="020B0604020202020204" pitchFamily="34" charset="0"/>
                        <a:buNone/>
                      </a:pP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fr-FR" sz="1000" dirty="0" smtClean="0"/>
                        <a:t>Réception des dossiers et</a:t>
                      </a:r>
                      <a:r>
                        <a:rPr lang="fr-FR" sz="1000" baseline="0" dirty="0" smtClean="0"/>
                        <a:t> saisie de l’avis après entretien du candidat via le portail « Colibris gestionnaire »</a:t>
                      </a:r>
                      <a:endParaRPr lang="fr-FR" sz="1000"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fr-FR" sz="1000" dirty="0" smtClean="0"/>
                        <a:t>Réception des dossiers des</a:t>
                      </a:r>
                      <a:r>
                        <a:rPr lang="fr-FR" sz="1000" baseline="0" dirty="0" smtClean="0"/>
                        <a:t> candidats </a:t>
                      </a:r>
                      <a:r>
                        <a:rPr lang="fr-FR" sz="1000" baseline="0" dirty="0" smtClean="0"/>
                        <a:t>postulant </a:t>
                      </a:r>
                      <a:r>
                        <a:rPr lang="fr-FR" sz="1000" baseline="0" dirty="0" smtClean="0"/>
                        <a:t>sur certains types  de supports (Enseigner en SEGPA , Coordonner une ULIS et Enseigner en UE)</a:t>
                      </a:r>
                    </a:p>
                    <a:p>
                      <a:pPr marL="171450" indent="-171450">
                        <a:buFont typeface="Arial" panose="020B0604020202020204" pitchFamily="34" charset="0"/>
                        <a:buChar char="•"/>
                      </a:pPr>
                      <a:r>
                        <a:rPr lang="fr-FR" sz="1000" baseline="0" dirty="0" smtClean="0"/>
                        <a:t>Saisie des avis des IEN-ASH via le portail « Colibris gestionnaire »</a:t>
                      </a:r>
                      <a:endParaRPr lang="fr-FR" sz="1000" b="1" baseline="0" dirty="0" smtClean="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fr-FR" sz="1000" kern="1200" dirty="0" smtClean="0">
                          <a:solidFill>
                            <a:schemeClr val="dk1"/>
                          </a:solidFill>
                          <a:latin typeface="+mn-lt"/>
                          <a:ea typeface="+mn-ea"/>
                          <a:cs typeface="+mn-cs"/>
                        </a:rPr>
                        <a:t>Réception des dossiers visés par les IEN</a:t>
                      </a:r>
                    </a:p>
                    <a:p>
                      <a:pPr marL="171450" indent="-171450">
                        <a:buFont typeface="Arial" panose="020B0604020202020204" pitchFamily="34" charset="0"/>
                        <a:buChar char="•"/>
                      </a:pPr>
                      <a:r>
                        <a:rPr lang="fr-FR" sz="1000" kern="1200" dirty="0" smtClean="0">
                          <a:solidFill>
                            <a:schemeClr val="dk1"/>
                          </a:solidFill>
                          <a:latin typeface="+mn-lt"/>
                          <a:ea typeface="+mn-ea"/>
                          <a:cs typeface="+mn-cs"/>
                        </a:rPr>
                        <a:t>Saisie des décisions de la commission départementale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6352131"/>
                  </a:ext>
                </a:extLst>
              </a:tr>
              <a:tr h="370840">
                <a:tc gridSpan="3">
                  <a:txBody>
                    <a:bodyPr/>
                    <a:lstStyle/>
                    <a:p>
                      <a:pPr marL="171450" indent="-171450">
                        <a:buFont typeface="Arial" panose="020B0604020202020204" pitchFamily="34" charset="0"/>
                        <a:buChar char="•"/>
                      </a:pPr>
                      <a:r>
                        <a:rPr lang="fr-FR" sz="1000" baseline="0" dirty="0" smtClean="0"/>
                        <a:t>Accès à l’avancée du dossier via le portail des démarches Colibris de l’académie de Créteil</a:t>
                      </a:r>
                    </a:p>
                    <a:p>
                      <a:pPr marL="171450" indent="-171450">
                        <a:buFont typeface="Arial" panose="020B0604020202020204" pitchFamily="34" charset="0"/>
                        <a:buChar char="•"/>
                      </a:pPr>
                      <a:r>
                        <a:rPr lang="fr-FR" sz="1000" baseline="0" dirty="0" smtClean="0"/>
                        <a:t>Réception, par courriel, de la décision de la commission départementale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fr-FR" sz="1000" dirty="0"/>
                    </a:p>
                  </a:txBody>
                  <a:tcPr/>
                </a:tc>
                <a:tc hMerge="1">
                  <a:txBody>
                    <a:bodyPr/>
                    <a:lstStyle/>
                    <a:p>
                      <a:pPr marL="171450" indent="-171450">
                        <a:buFont typeface="Arial" panose="020B0604020202020204" pitchFamily="34" charset="0"/>
                        <a:buChar char="•"/>
                      </a:pPr>
                      <a:endParaRPr lang="fr-FR" sz="1000" baseline="0" dirty="0" smtClean="0"/>
                    </a:p>
                  </a:txBody>
                  <a:tcPr/>
                </a:tc>
                <a:tc>
                  <a:txBody>
                    <a:bodyPr/>
                    <a:lstStyle/>
                    <a:p>
                      <a:pPr marL="171450" indent="-171450">
                        <a:buFont typeface="Arial" panose="020B0604020202020204" pitchFamily="34" charset="0"/>
                        <a:buChar char="•"/>
                      </a:pPr>
                      <a:endParaRPr lang="fr-FR" sz="10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6707961"/>
                  </a:ext>
                </a:extLst>
              </a:tr>
            </a:tbl>
          </a:graphicData>
        </a:graphic>
      </p:graphicFrame>
      <p:sp>
        <p:nvSpPr>
          <p:cNvPr id="13" name="Flèche droite 12"/>
          <p:cNvSpPr/>
          <p:nvPr/>
        </p:nvSpPr>
        <p:spPr>
          <a:xfrm>
            <a:off x="1979712" y="2285610"/>
            <a:ext cx="1440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a:off x="3671433" y="2454866"/>
            <a:ext cx="1440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a:off x="6588224" y="2316154"/>
            <a:ext cx="1440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rot="8100000">
            <a:off x="6588224" y="3142281"/>
            <a:ext cx="1440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3795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5649" y="778534"/>
            <a:ext cx="8424000" cy="720000"/>
          </a:xfrm>
        </p:spPr>
        <p:txBody>
          <a:bodyPr/>
          <a:lstStyle/>
          <a:p>
            <a:r>
              <a:rPr lang="fr-FR" dirty="0" smtClean="0">
                <a:solidFill>
                  <a:srgbClr val="000091"/>
                </a:solidFill>
              </a:rPr>
              <a:t>Candidat</a:t>
            </a:r>
            <a:endParaRPr lang="fr-FR" dirty="0">
              <a:solidFill>
                <a:srgbClr val="000091"/>
              </a:solidFill>
            </a:endParaRPr>
          </a:p>
        </p:txBody>
      </p:sp>
      <p:sp>
        <p:nvSpPr>
          <p:cNvPr id="3" name="Espace réservé de la date 2"/>
          <p:cNvSpPr>
            <a:spLocks noGrp="1"/>
          </p:cNvSpPr>
          <p:nvPr>
            <p:ph type="dt" sz="half" idx="10"/>
          </p:nvPr>
        </p:nvSpPr>
        <p:spPr/>
        <p:txBody>
          <a:bodyPr/>
          <a:lstStyle/>
          <a:p>
            <a:pPr algn="r"/>
            <a:fld id="{640B3774-969A-8348-9D8E-D53F4260A8A1}" type="datetime1">
              <a:rPr lang="fr-FR" cap="all" smtClean="0"/>
              <a:t>27/02/2024</a:t>
            </a:fld>
            <a:endParaRPr lang="fr-FR" cap="all" dirty="0"/>
          </a:p>
        </p:txBody>
      </p:sp>
      <p:sp>
        <p:nvSpPr>
          <p:cNvPr id="4" name="Espace réservé du pied de page 3"/>
          <p:cNvSpPr>
            <a:spLocks noGrp="1"/>
          </p:cNvSpPr>
          <p:nvPr>
            <p:ph type="ftr" sz="quarter" idx="11"/>
          </p:nvPr>
        </p:nvSpPr>
        <p:spPr/>
        <p:txBody>
          <a:bodyPr/>
          <a:lstStyle/>
          <a:p>
            <a:r>
              <a:rPr lang="fr-FR" dirty="0"/>
              <a:t>Mission académique d’appui à la modernisation</a:t>
            </a:r>
          </a:p>
        </p:txBody>
      </p:sp>
      <p:sp>
        <p:nvSpPr>
          <p:cNvPr id="5" name="Espace réservé du contenu 4"/>
          <p:cNvSpPr>
            <a:spLocks noGrp="1"/>
          </p:cNvSpPr>
          <p:nvPr>
            <p:ph sz="quarter" idx="14"/>
          </p:nvPr>
        </p:nvSpPr>
        <p:spPr>
          <a:xfrm>
            <a:off x="398042" y="1565502"/>
            <a:ext cx="8424000" cy="2963177"/>
          </a:xfrm>
        </p:spPr>
        <p:txBody>
          <a:bodyPr/>
          <a:lstStyle/>
          <a:p>
            <a:r>
              <a:rPr lang="fr-FR" sz="1200" dirty="0" smtClean="0"/>
              <a:t>L’enseignant accède au formulaire d’inscription :</a:t>
            </a:r>
            <a:br>
              <a:rPr lang="fr-FR" sz="1200" dirty="0" smtClean="0"/>
            </a:br>
            <a:endParaRPr lang="fr-FR" sz="1200" dirty="0" smtClean="0"/>
          </a:p>
          <a:p>
            <a:pPr marL="171450" indent="-171450">
              <a:buFontTx/>
              <a:buChar char="-"/>
            </a:pPr>
            <a:r>
              <a:rPr lang="fr-FR" sz="1200" dirty="0" smtClean="0"/>
              <a:t>Soit depuis la page d’accueil du portail des démarches Colibris de l’académie de Créteil :</a:t>
            </a:r>
            <a:br>
              <a:rPr lang="fr-FR" sz="1200" dirty="0" smtClean="0"/>
            </a:br>
            <a:r>
              <a:rPr lang="fr-FR" sz="1200" b="1" dirty="0" smtClean="0">
                <a:hlinkClick r:id="rId2"/>
              </a:rPr>
              <a:t>https://portail-creteil.colibris.education.gouv.fr/</a:t>
            </a:r>
            <a:r>
              <a:rPr lang="fr-FR" sz="1200" b="1" dirty="0"/>
              <a:t> </a:t>
            </a:r>
            <a:r>
              <a:rPr lang="fr-FR" sz="1200" dirty="0"/>
              <a:t>&gt; Onglet « Premier degré » &gt; Partie « Formulaires spécifiques DSDEN </a:t>
            </a:r>
            <a:r>
              <a:rPr lang="fr-FR" sz="1200" dirty="0" smtClean="0"/>
              <a:t>du Val-de-Marne (94) »</a:t>
            </a:r>
          </a:p>
          <a:p>
            <a:endParaRPr lang="fr-FR" sz="1200" dirty="0" smtClean="0"/>
          </a:p>
          <a:p>
            <a:pPr marL="171450" indent="-171450">
              <a:buFontTx/>
              <a:buChar char="-"/>
            </a:pPr>
            <a:r>
              <a:rPr lang="fr-FR" sz="1200" dirty="0" smtClean="0"/>
              <a:t>Soit </a:t>
            </a:r>
            <a:r>
              <a:rPr lang="fr-FR" sz="1200" dirty="0"/>
              <a:t>depuis le site de la DSDEN 94 : </a:t>
            </a:r>
            <a:r>
              <a:rPr lang="fr-FR" sz="1200" b="1" dirty="0">
                <a:hlinkClick r:id="rId3"/>
              </a:rPr>
              <a:t>http://</a:t>
            </a:r>
            <a:r>
              <a:rPr lang="fr-FR" sz="1200" b="1" dirty="0" smtClean="0">
                <a:hlinkClick r:id="rId3"/>
              </a:rPr>
              <a:t>www.dsden94.ac-creteil.fr/spip.php?article1184</a:t>
            </a:r>
            <a:endParaRPr lang="fr-FR" sz="1200" b="1" dirty="0" smtClean="0"/>
          </a:p>
          <a:p>
            <a:r>
              <a:rPr lang="fr-FR" sz="1200" dirty="0"/>
              <a:t/>
            </a:r>
            <a:br>
              <a:rPr lang="fr-FR" sz="1200" dirty="0"/>
            </a:br>
            <a:r>
              <a:rPr lang="fr-FR" sz="1200" dirty="0" smtClean="0"/>
              <a:t>	</a:t>
            </a:r>
            <a:r>
              <a:rPr lang="fr-FR" sz="1200" b="1" dirty="0" smtClean="0"/>
              <a:t>Le candidat saisit son identifiant et son mot de passe </a:t>
            </a:r>
            <a:br>
              <a:rPr lang="fr-FR" sz="1200" b="1" dirty="0" smtClean="0"/>
            </a:br>
            <a:r>
              <a:rPr lang="fr-FR" sz="1200" b="1" dirty="0" smtClean="0"/>
              <a:t>	de messagerie </a:t>
            </a:r>
            <a:r>
              <a:rPr lang="fr-FR" sz="1200" b="1" dirty="0" smtClean="0">
                <a:hlinkClick r:id="rId4"/>
              </a:rPr>
              <a:t>prenom.nom@ac-creteil.fr</a:t>
            </a:r>
            <a:r>
              <a:rPr lang="fr-FR" sz="1200" b="1" dirty="0" smtClean="0"/>
              <a:t> </a:t>
            </a:r>
            <a:br>
              <a:rPr lang="fr-FR" sz="1200" b="1" dirty="0" smtClean="0"/>
            </a:br>
            <a:r>
              <a:rPr lang="fr-FR" sz="1200" b="1" dirty="0" smtClean="0"/>
              <a:t>	pour accéder au formulaire</a:t>
            </a:r>
          </a:p>
          <a:p>
            <a:pPr marL="714375"/>
            <a:r>
              <a:rPr lang="fr-FR" sz="1200" dirty="0" smtClean="0"/>
              <a:t>	En cas de difficulté, des tutoriels </a:t>
            </a:r>
            <a:r>
              <a:rPr lang="fr-FR" sz="1200" dirty="0"/>
              <a:t>sont disponibles sur </a:t>
            </a:r>
            <a:r>
              <a:rPr lang="fr-FR" sz="1200" dirty="0" smtClean="0"/>
              <a:t/>
            </a:r>
            <a:br>
              <a:rPr lang="fr-FR" sz="1200" dirty="0" smtClean="0"/>
            </a:br>
            <a:r>
              <a:rPr lang="fr-FR" sz="1200" dirty="0" smtClean="0">
                <a:hlinkClick r:id="rId5"/>
              </a:rPr>
              <a:t>https</a:t>
            </a:r>
            <a:r>
              <a:rPr lang="fr-FR" sz="1200" dirty="0">
                <a:hlinkClick r:id="rId5"/>
              </a:rPr>
              <a:t>://</a:t>
            </a:r>
            <a:r>
              <a:rPr lang="fr-FR" sz="1200" dirty="0" smtClean="0">
                <a:hlinkClick r:id="rId5"/>
              </a:rPr>
              <a:t>adn.ac-creteil.fr/outils/messagerie-academique</a:t>
            </a:r>
            <a:r>
              <a:rPr lang="fr-FR" sz="1200" dirty="0" smtClean="0"/>
              <a:t> </a:t>
            </a:r>
            <a:endParaRPr lang="fr-FR" sz="1200" dirty="0"/>
          </a:p>
        </p:txBody>
      </p:sp>
      <p:sp>
        <p:nvSpPr>
          <p:cNvPr id="6" name="Espace réservé du texte 5"/>
          <p:cNvSpPr>
            <a:spLocks noGrp="1"/>
          </p:cNvSpPr>
          <p:nvPr>
            <p:ph type="body" sz="quarter" idx="13"/>
          </p:nvPr>
        </p:nvSpPr>
        <p:spPr/>
        <p:txBody>
          <a:bodyPr/>
          <a:lstStyle/>
          <a:p>
            <a:endParaRPr lang="fr-FR"/>
          </a:p>
        </p:txBody>
      </p:sp>
      <p:grpSp>
        <p:nvGrpSpPr>
          <p:cNvPr id="12" name="Groupe 11"/>
          <p:cNvGrpSpPr/>
          <p:nvPr/>
        </p:nvGrpSpPr>
        <p:grpSpPr>
          <a:xfrm>
            <a:off x="6228184" y="568096"/>
            <a:ext cx="2571465" cy="995542"/>
            <a:chOff x="5309988" y="3406034"/>
            <a:chExt cx="3581612" cy="1407256"/>
          </a:xfrm>
        </p:grpSpPr>
        <p:pic>
          <p:nvPicPr>
            <p:cNvPr id="9" name="Image 8"/>
            <p:cNvPicPr>
              <a:picLocks noChangeAspect="1"/>
            </p:cNvPicPr>
            <p:nvPr/>
          </p:nvPicPr>
          <p:blipFill>
            <a:blip r:embed="rId6"/>
            <a:stretch>
              <a:fillRect/>
            </a:stretch>
          </p:blipFill>
          <p:spPr>
            <a:xfrm>
              <a:off x="5507366" y="3703500"/>
              <a:ext cx="3240078" cy="782534"/>
            </a:xfrm>
            <a:prstGeom prst="rect">
              <a:avLst/>
            </a:prstGeom>
          </p:spPr>
        </p:pic>
        <p:sp>
          <p:nvSpPr>
            <p:cNvPr id="10" name="ZoneTexte 9"/>
            <p:cNvSpPr txBox="1"/>
            <p:nvPr/>
          </p:nvSpPr>
          <p:spPr>
            <a:xfrm>
              <a:off x="5363210" y="3406034"/>
              <a:ext cx="3528390" cy="320487"/>
            </a:xfrm>
            <a:prstGeom prst="rect">
              <a:avLst/>
            </a:prstGeom>
            <a:noFill/>
          </p:spPr>
          <p:txBody>
            <a:bodyPr wrap="square" rtlCol="0">
              <a:spAutoFit/>
            </a:bodyPr>
            <a:lstStyle/>
            <a:p>
              <a:r>
                <a:rPr lang="fr-FR" sz="1000" dirty="0" smtClean="0">
                  <a:solidFill>
                    <a:schemeClr val="accent2">
                      <a:lumMod val="60000"/>
                      <a:lumOff val="40000"/>
                    </a:schemeClr>
                  </a:solidFill>
                  <a:latin typeface="Marianne" panose="02000000000000000000" pitchFamily="50" charset="0"/>
                </a:rPr>
                <a:t>Portail des démarches</a:t>
              </a:r>
              <a:endParaRPr lang="fr-FR" sz="1000" dirty="0">
                <a:solidFill>
                  <a:schemeClr val="accent2">
                    <a:lumMod val="60000"/>
                    <a:lumOff val="40000"/>
                  </a:schemeClr>
                </a:solidFill>
                <a:latin typeface="Marianne" panose="02000000000000000000" pitchFamily="50" charset="0"/>
              </a:endParaRPr>
            </a:p>
          </p:txBody>
        </p:sp>
        <p:sp>
          <p:nvSpPr>
            <p:cNvPr id="11" name="ZoneTexte 10"/>
            <p:cNvSpPr txBox="1"/>
            <p:nvPr/>
          </p:nvSpPr>
          <p:spPr>
            <a:xfrm>
              <a:off x="5309988" y="4443958"/>
              <a:ext cx="3528390" cy="369332"/>
            </a:xfrm>
            <a:prstGeom prst="rect">
              <a:avLst/>
            </a:prstGeom>
            <a:noFill/>
          </p:spPr>
          <p:txBody>
            <a:bodyPr wrap="square" rtlCol="0">
              <a:spAutoFit/>
            </a:bodyPr>
            <a:lstStyle/>
            <a:p>
              <a:pPr algn="r"/>
              <a:r>
                <a:rPr lang="fr-FR" sz="1200" dirty="0" smtClean="0">
                  <a:latin typeface="Marianne" panose="02000000000000000000" pitchFamily="50" charset="0"/>
                </a:rPr>
                <a:t>Académie de Créteil</a:t>
              </a:r>
              <a:endParaRPr lang="fr-FR" sz="1200" dirty="0">
                <a:latin typeface="Marianne" panose="02000000000000000000" pitchFamily="50" charset="0"/>
              </a:endParaRPr>
            </a:p>
          </p:txBody>
        </p:sp>
      </p:grpSp>
      <p:pic>
        <p:nvPicPr>
          <p:cNvPr id="13" name="Image 12"/>
          <p:cNvPicPr>
            <a:picLocks noChangeAspect="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19740" t="11965" r="22604" b="10259"/>
          <a:stretch/>
        </p:blipFill>
        <p:spPr>
          <a:xfrm>
            <a:off x="398042" y="3219822"/>
            <a:ext cx="582899" cy="688881"/>
          </a:xfrm>
          <a:prstGeom prst="rect">
            <a:avLst/>
          </a:prstGeom>
        </p:spPr>
      </p:pic>
    </p:spTree>
    <p:extLst>
      <p:ext uri="{BB962C8B-B14F-4D97-AF65-F5344CB8AC3E}">
        <p14:creationId xmlns:p14="http://schemas.microsoft.com/office/powerpoint/2010/main" val="74002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0091"/>
                </a:solidFill>
              </a:rPr>
              <a:t>Candidat</a:t>
            </a:r>
            <a:endParaRPr lang="fr-FR" dirty="0">
              <a:solidFill>
                <a:srgbClr val="000091"/>
              </a:solidFill>
            </a:endParaRPr>
          </a:p>
        </p:txBody>
      </p:sp>
      <p:sp>
        <p:nvSpPr>
          <p:cNvPr id="3" name="Espace réservé de la date 2"/>
          <p:cNvSpPr>
            <a:spLocks noGrp="1"/>
          </p:cNvSpPr>
          <p:nvPr>
            <p:ph type="dt" sz="half" idx="10"/>
          </p:nvPr>
        </p:nvSpPr>
        <p:spPr/>
        <p:txBody>
          <a:bodyPr/>
          <a:lstStyle/>
          <a:p>
            <a:pPr algn="r"/>
            <a:fld id="{640B3774-969A-8348-9D8E-D53F4260A8A1}" type="datetime1">
              <a:rPr lang="fr-FR" cap="all" smtClean="0"/>
              <a:t>27/02/2024</a:t>
            </a:fld>
            <a:endParaRPr lang="fr-FR" cap="all" dirty="0"/>
          </a:p>
        </p:txBody>
      </p:sp>
      <p:sp>
        <p:nvSpPr>
          <p:cNvPr id="4" name="Espace réservé du pied de page 3"/>
          <p:cNvSpPr>
            <a:spLocks noGrp="1"/>
          </p:cNvSpPr>
          <p:nvPr>
            <p:ph type="ftr" sz="quarter" idx="11"/>
          </p:nvPr>
        </p:nvSpPr>
        <p:spPr/>
        <p:txBody>
          <a:bodyPr/>
          <a:lstStyle/>
          <a:p>
            <a:r>
              <a:rPr lang="fr-FR" dirty="0"/>
              <a:t>Mission académique d’appui à la modernisation</a:t>
            </a:r>
          </a:p>
        </p:txBody>
      </p:sp>
      <p:sp>
        <p:nvSpPr>
          <p:cNvPr id="5" name="Espace réservé du contenu 4"/>
          <p:cNvSpPr>
            <a:spLocks noGrp="1"/>
          </p:cNvSpPr>
          <p:nvPr>
            <p:ph sz="quarter" idx="14"/>
          </p:nvPr>
        </p:nvSpPr>
        <p:spPr>
          <a:xfrm>
            <a:off x="359998" y="1836000"/>
            <a:ext cx="2483810" cy="2574000"/>
          </a:xfrm>
        </p:spPr>
        <p:txBody>
          <a:bodyPr/>
          <a:lstStyle/>
          <a:p>
            <a:r>
              <a:rPr lang="fr-FR" sz="1200" dirty="0" smtClean="0"/>
              <a:t>Le formulaire d’inscription est composé de plusieurs pages. Les champs obligatoires sont indiqués par un astérisque *</a:t>
            </a:r>
          </a:p>
          <a:p>
            <a:r>
              <a:rPr lang="fr-FR" sz="1200" dirty="0" smtClean="0"/>
              <a:t>Le candidat renseigne les informations relatives à son parcours professionnel : affectation actuelle, expérience dans l’ASH, diplômes et certificats obtenus, formations suivies, etc. </a:t>
            </a:r>
          </a:p>
          <a:p>
            <a:endParaRPr lang="fr-FR" sz="1200" dirty="0"/>
          </a:p>
        </p:txBody>
      </p:sp>
      <p:sp>
        <p:nvSpPr>
          <p:cNvPr id="6" name="Espace réservé du texte 5"/>
          <p:cNvSpPr>
            <a:spLocks noGrp="1"/>
          </p:cNvSpPr>
          <p:nvPr>
            <p:ph type="body" sz="quarter" idx="13"/>
          </p:nvPr>
        </p:nvSpPr>
        <p:spPr/>
        <p:txBody>
          <a:bodyPr/>
          <a:lstStyle/>
          <a:p>
            <a:endParaRPr lang="fr-FR"/>
          </a:p>
        </p:txBody>
      </p:sp>
      <p:pic>
        <p:nvPicPr>
          <p:cNvPr id="9" name="Image 8"/>
          <p:cNvPicPr>
            <a:picLocks noChangeAspect="1"/>
          </p:cNvPicPr>
          <p:nvPr/>
        </p:nvPicPr>
        <p:blipFill rotWithShape="1">
          <a:blip r:embed="rId2"/>
          <a:srcRect t="13553"/>
          <a:stretch/>
        </p:blipFill>
        <p:spPr>
          <a:xfrm>
            <a:off x="3928512" y="1620000"/>
            <a:ext cx="4899291" cy="2546202"/>
          </a:xfrm>
          <a:prstGeom prst="rect">
            <a:avLst/>
          </a:prstGeom>
        </p:spPr>
      </p:pic>
    </p:spTree>
    <p:extLst>
      <p:ext uri="{BB962C8B-B14F-4D97-AF65-F5344CB8AC3E}">
        <p14:creationId xmlns:p14="http://schemas.microsoft.com/office/powerpoint/2010/main" val="194348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0091"/>
                </a:solidFill>
              </a:rPr>
              <a:t>Candidat</a:t>
            </a:r>
            <a:endParaRPr lang="fr-FR" dirty="0">
              <a:solidFill>
                <a:srgbClr val="000091"/>
              </a:solidFill>
            </a:endParaRPr>
          </a:p>
        </p:txBody>
      </p:sp>
      <p:sp>
        <p:nvSpPr>
          <p:cNvPr id="3" name="Espace réservé de la date 2"/>
          <p:cNvSpPr>
            <a:spLocks noGrp="1"/>
          </p:cNvSpPr>
          <p:nvPr>
            <p:ph type="dt" sz="half" idx="10"/>
          </p:nvPr>
        </p:nvSpPr>
        <p:spPr/>
        <p:txBody>
          <a:bodyPr/>
          <a:lstStyle/>
          <a:p>
            <a:pPr algn="r"/>
            <a:fld id="{640B3774-969A-8348-9D8E-D53F4260A8A1}" type="datetime1">
              <a:rPr lang="fr-FR" cap="all" smtClean="0"/>
              <a:t>27/02/2024</a:t>
            </a:fld>
            <a:endParaRPr lang="fr-FR" cap="all" dirty="0"/>
          </a:p>
        </p:txBody>
      </p:sp>
      <p:sp>
        <p:nvSpPr>
          <p:cNvPr id="4" name="Espace réservé du pied de page 3"/>
          <p:cNvSpPr>
            <a:spLocks noGrp="1"/>
          </p:cNvSpPr>
          <p:nvPr>
            <p:ph type="ftr" sz="quarter" idx="11"/>
          </p:nvPr>
        </p:nvSpPr>
        <p:spPr/>
        <p:txBody>
          <a:bodyPr/>
          <a:lstStyle/>
          <a:p>
            <a:r>
              <a:rPr lang="fr-FR" dirty="0"/>
              <a:t>Mission académique d’appui à la modernisation</a:t>
            </a:r>
          </a:p>
        </p:txBody>
      </p:sp>
      <p:sp>
        <p:nvSpPr>
          <p:cNvPr id="5" name="Espace réservé du contenu 4"/>
          <p:cNvSpPr>
            <a:spLocks noGrp="1"/>
          </p:cNvSpPr>
          <p:nvPr>
            <p:ph sz="quarter" idx="14"/>
          </p:nvPr>
        </p:nvSpPr>
        <p:spPr>
          <a:xfrm>
            <a:off x="359998" y="1570850"/>
            <a:ext cx="2483810" cy="2945116"/>
          </a:xfrm>
        </p:spPr>
        <p:txBody>
          <a:bodyPr/>
          <a:lstStyle/>
          <a:p>
            <a:r>
              <a:rPr lang="fr-FR" sz="1200" dirty="0" smtClean="0"/>
              <a:t>Après avoir renseigné les informations relatives à son parcours professionnel, le candidat indique 2 choix de formation par ordre de préférence : Enseigner en SEGPA ou EREA / Enseigner en RASED / Coordonner une ULIS /Enseigner en Unité d’enseignement</a:t>
            </a:r>
          </a:p>
          <a:p>
            <a:endParaRPr lang="fr-FR" sz="1200" dirty="0"/>
          </a:p>
          <a:p>
            <a:r>
              <a:rPr lang="fr-FR" sz="1200" dirty="0" smtClean="0"/>
              <a:t>Pour les supports « Coordonner une ULIS » et « Enseigner en Unité d’enseignement » , le candidat </a:t>
            </a:r>
            <a:r>
              <a:rPr lang="fr-FR" sz="1200" dirty="0" smtClean="0"/>
              <a:t>choisit </a:t>
            </a:r>
            <a:r>
              <a:rPr lang="fr-FR" sz="1200" dirty="0" smtClean="0"/>
              <a:t>2 modules (troubles des fonctions cognitives, auditives, visuelles…) </a:t>
            </a:r>
          </a:p>
          <a:p>
            <a:endParaRPr lang="fr-FR" sz="1200" dirty="0"/>
          </a:p>
        </p:txBody>
      </p:sp>
      <p:sp>
        <p:nvSpPr>
          <p:cNvPr id="6" name="Espace réservé du texte 5"/>
          <p:cNvSpPr>
            <a:spLocks noGrp="1"/>
          </p:cNvSpPr>
          <p:nvPr>
            <p:ph type="body" sz="quarter" idx="13"/>
          </p:nvPr>
        </p:nvSpPr>
        <p:spPr/>
        <p:txBody>
          <a:bodyPr/>
          <a:lstStyle/>
          <a:p>
            <a:endParaRPr lang="fr-FR"/>
          </a:p>
        </p:txBody>
      </p:sp>
      <p:pic>
        <p:nvPicPr>
          <p:cNvPr id="9" name="Image 8"/>
          <p:cNvPicPr>
            <a:picLocks noChangeAspect="1"/>
          </p:cNvPicPr>
          <p:nvPr/>
        </p:nvPicPr>
        <p:blipFill rotWithShape="1">
          <a:blip r:embed="rId2"/>
          <a:srcRect t="12285"/>
          <a:stretch/>
        </p:blipFill>
        <p:spPr>
          <a:xfrm>
            <a:off x="3971842" y="1565796"/>
            <a:ext cx="4874849" cy="2570672"/>
          </a:xfrm>
          <a:prstGeom prst="rect">
            <a:avLst/>
          </a:prstGeom>
        </p:spPr>
      </p:pic>
    </p:spTree>
    <p:extLst>
      <p:ext uri="{BB962C8B-B14F-4D97-AF65-F5344CB8AC3E}">
        <p14:creationId xmlns:p14="http://schemas.microsoft.com/office/powerpoint/2010/main" val="113206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0091"/>
                </a:solidFill>
              </a:rPr>
              <a:t>Candidat</a:t>
            </a:r>
            <a:endParaRPr lang="fr-FR" dirty="0">
              <a:solidFill>
                <a:srgbClr val="000091"/>
              </a:solidFill>
            </a:endParaRPr>
          </a:p>
        </p:txBody>
      </p:sp>
      <p:sp>
        <p:nvSpPr>
          <p:cNvPr id="3" name="Espace réservé de la date 2"/>
          <p:cNvSpPr>
            <a:spLocks noGrp="1"/>
          </p:cNvSpPr>
          <p:nvPr>
            <p:ph type="dt" sz="half" idx="10"/>
          </p:nvPr>
        </p:nvSpPr>
        <p:spPr/>
        <p:txBody>
          <a:bodyPr/>
          <a:lstStyle/>
          <a:p>
            <a:pPr algn="r"/>
            <a:fld id="{640B3774-969A-8348-9D8E-D53F4260A8A1}" type="datetime1">
              <a:rPr lang="fr-FR" cap="all" smtClean="0"/>
              <a:t>27/02/2024</a:t>
            </a:fld>
            <a:endParaRPr lang="fr-FR" cap="all" dirty="0"/>
          </a:p>
        </p:txBody>
      </p:sp>
      <p:sp>
        <p:nvSpPr>
          <p:cNvPr id="4" name="Espace réservé du pied de page 3"/>
          <p:cNvSpPr>
            <a:spLocks noGrp="1"/>
          </p:cNvSpPr>
          <p:nvPr>
            <p:ph type="ftr" sz="quarter" idx="11"/>
          </p:nvPr>
        </p:nvSpPr>
        <p:spPr/>
        <p:txBody>
          <a:bodyPr/>
          <a:lstStyle/>
          <a:p>
            <a:r>
              <a:rPr lang="fr-FR" dirty="0"/>
              <a:t>Mission académique d’appui à la modernisation</a:t>
            </a:r>
          </a:p>
        </p:txBody>
      </p:sp>
      <p:sp>
        <p:nvSpPr>
          <p:cNvPr id="5" name="Espace réservé du contenu 4"/>
          <p:cNvSpPr>
            <a:spLocks noGrp="1"/>
          </p:cNvSpPr>
          <p:nvPr>
            <p:ph sz="quarter" idx="14"/>
          </p:nvPr>
        </p:nvSpPr>
        <p:spPr>
          <a:xfrm>
            <a:off x="359998" y="1570850"/>
            <a:ext cx="2483810" cy="2751974"/>
          </a:xfrm>
        </p:spPr>
        <p:txBody>
          <a:bodyPr/>
          <a:lstStyle/>
          <a:p>
            <a:r>
              <a:rPr lang="fr-FR" sz="1200" dirty="0" smtClean="0"/>
              <a:t>En fin de formulaire, le candidat vérifie les informations renseignées puis valide le dossier</a:t>
            </a:r>
          </a:p>
          <a:p>
            <a:r>
              <a:rPr lang="fr-FR" sz="1200" dirty="0" smtClean="0"/>
              <a:t/>
            </a:r>
            <a:br>
              <a:rPr lang="fr-FR" sz="1200" dirty="0" smtClean="0"/>
            </a:br>
            <a:r>
              <a:rPr lang="fr-FR" sz="1200" dirty="0" smtClean="0"/>
              <a:t>Le candidat reçoit ensuite une confirmation d’enregistrement sur sa boîte prenom.nom@ac-creteil.fr</a:t>
            </a:r>
          </a:p>
          <a:p>
            <a:endParaRPr lang="fr-FR" sz="1200" dirty="0"/>
          </a:p>
        </p:txBody>
      </p:sp>
      <p:sp>
        <p:nvSpPr>
          <p:cNvPr id="6" name="Espace réservé du texte 5"/>
          <p:cNvSpPr>
            <a:spLocks noGrp="1"/>
          </p:cNvSpPr>
          <p:nvPr>
            <p:ph type="body" sz="quarter" idx="13"/>
          </p:nvPr>
        </p:nvSpPr>
        <p:spPr/>
        <p:txBody>
          <a:bodyPr/>
          <a:lstStyle/>
          <a:p>
            <a:endParaRPr lang="fr-FR"/>
          </a:p>
        </p:txBody>
      </p:sp>
      <p:pic>
        <p:nvPicPr>
          <p:cNvPr id="12" name="Image 11"/>
          <p:cNvPicPr>
            <a:picLocks noChangeAspect="1"/>
          </p:cNvPicPr>
          <p:nvPr/>
        </p:nvPicPr>
        <p:blipFill rotWithShape="1">
          <a:blip r:embed="rId2"/>
          <a:srcRect t="16625"/>
          <a:stretch/>
        </p:blipFill>
        <p:spPr>
          <a:xfrm>
            <a:off x="2931504" y="1550651"/>
            <a:ext cx="5852495" cy="2600522"/>
          </a:xfrm>
          <a:prstGeom prst="rect">
            <a:avLst/>
          </a:prstGeom>
        </p:spPr>
      </p:pic>
      <p:cxnSp>
        <p:nvCxnSpPr>
          <p:cNvPr id="14" name="Connecteur droit avec flèche 13"/>
          <p:cNvCxnSpPr/>
          <p:nvPr/>
        </p:nvCxnSpPr>
        <p:spPr>
          <a:xfrm>
            <a:off x="1907704" y="2067694"/>
            <a:ext cx="2448272" cy="18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268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srcRect t="13528"/>
          <a:stretch/>
        </p:blipFill>
        <p:spPr>
          <a:xfrm>
            <a:off x="3311999" y="1520750"/>
            <a:ext cx="5471999" cy="2844678"/>
          </a:xfrm>
          <a:prstGeom prst="rect">
            <a:avLst/>
          </a:prstGeom>
        </p:spPr>
      </p:pic>
      <p:sp>
        <p:nvSpPr>
          <p:cNvPr id="2" name="Titre 1"/>
          <p:cNvSpPr>
            <a:spLocks noGrp="1"/>
          </p:cNvSpPr>
          <p:nvPr>
            <p:ph type="title"/>
          </p:nvPr>
        </p:nvSpPr>
        <p:spPr/>
        <p:txBody>
          <a:bodyPr/>
          <a:lstStyle/>
          <a:p>
            <a:r>
              <a:rPr lang="fr-FR" dirty="0" smtClean="0">
                <a:solidFill>
                  <a:srgbClr val="000091"/>
                </a:solidFill>
              </a:rPr>
              <a:t>Candidat</a:t>
            </a:r>
            <a:endParaRPr lang="fr-FR" dirty="0">
              <a:solidFill>
                <a:srgbClr val="000091"/>
              </a:solidFill>
            </a:endParaRPr>
          </a:p>
        </p:txBody>
      </p:sp>
      <p:sp>
        <p:nvSpPr>
          <p:cNvPr id="3" name="Espace réservé de la date 2"/>
          <p:cNvSpPr>
            <a:spLocks noGrp="1"/>
          </p:cNvSpPr>
          <p:nvPr>
            <p:ph type="dt" sz="half" idx="10"/>
          </p:nvPr>
        </p:nvSpPr>
        <p:spPr/>
        <p:txBody>
          <a:bodyPr/>
          <a:lstStyle/>
          <a:p>
            <a:pPr algn="r"/>
            <a:fld id="{640B3774-969A-8348-9D8E-D53F4260A8A1}" type="datetime1">
              <a:rPr lang="fr-FR" cap="all" smtClean="0"/>
              <a:t>27/02/2024</a:t>
            </a:fld>
            <a:endParaRPr lang="fr-FR" cap="all" dirty="0"/>
          </a:p>
        </p:txBody>
      </p:sp>
      <p:sp>
        <p:nvSpPr>
          <p:cNvPr id="4" name="Espace réservé du pied de page 3"/>
          <p:cNvSpPr>
            <a:spLocks noGrp="1"/>
          </p:cNvSpPr>
          <p:nvPr>
            <p:ph type="ftr" sz="quarter" idx="11"/>
          </p:nvPr>
        </p:nvSpPr>
        <p:spPr/>
        <p:txBody>
          <a:bodyPr/>
          <a:lstStyle/>
          <a:p>
            <a:r>
              <a:rPr lang="fr-FR" dirty="0"/>
              <a:t>Mission académique d’appui à la modernisation</a:t>
            </a:r>
          </a:p>
        </p:txBody>
      </p:sp>
      <p:sp>
        <p:nvSpPr>
          <p:cNvPr id="5" name="Espace réservé du contenu 4"/>
          <p:cNvSpPr>
            <a:spLocks noGrp="1"/>
          </p:cNvSpPr>
          <p:nvPr>
            <p:ph sz="quarter" idx="14"/>
          </p:nvPr>
        </p:nvSpPr>
        <p:spPr>
          <a:xfrm>
            <a:off x="359998" y="1570850"/>
            <a:ext cx="2627826" cy="2751974"/>
          </a:xfrm>
        </p:spPr>
        <p:txBody>
          <a:bodyPr/>
          <a:lstStyle/>
          <a:p>
            <a:r>
              <a:rPr lang="fr-FR" sz="1200" dirty="0" smtClean="0"/>
              <a:t>Chaque dossier enregistré dans Colibris se voit attribuer un numéro de dossier et un numéro de suivi</a:t>
            </a:r>
          </a:p>
          <a:p>
            <a:r>
              <a:rPr lang="fr-FR" sz="1200" dirty="0" smtClean="0"/>
              <a:t>Le candidat peut revenir à tout moment sur un dossier pour voir l’avancée de son traitement</a:t>
            </a:r>
          </a:p>
          <a:p>
            <a:r>
              <a:rPr lang="fr-FR" sz="1200" dirty="0" smtClean="0"/>
              <a:t>L’accès au dossier enregistré se fait : Via l’onglet « Mes demandes » ou via la page d’accueil du portail des démarches académiques Colibris (en saisissant le numéro de suivi)</a:t>
            </a:r>
          </a:p>
          <a:p>
            <a:endParaRPr lang="fr-FR" sz="1200" dirty="0"/>
          </a:p>
        </p:txBody>
      </p:sp>
      <p:sp>
        <p:nvSpPr>
          <p:cNvPr id="6" name="Espace réservé du texte 5"/>
          <p:cNvSpPr>
            <a:spLocks noGrp="1"/>
          </p:cNvSpPr>
          <p:nvPr>
            <p:ph type="body" sz="quarter" idx="13"/>
          </p:nvPr>
        </p:nvSpPr>
        <p:spPr/>
        <p:txBody>
          <a:bodyPr/>
          <a:lstStyle/>
          <a:p>
            <a:endParaRPr lang="fr-FR"/>
          </a:p>
        </p:txBody>
      </p:sp>
      <p:cxnSp>
        <p:nvCxnSpPr>
          <p:cNvPr id="14" name="Connecteur droit avec flèche 13"/>
          <p:cNvCxnSpPr/>
          <p:nvPr/>
        </p:nvCxnSpPr>
        <p:spPr>
          <a:xfrm>
            <a:off x="2843808" y="1980000"/>
            <a:ext cx="2736304" cy="807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2843808" y="2522341"/>
            <a:ext cx="1368152" cy="1057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2843808" y="2162341"/>
            <a:ext cx="4176464" cy="1176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00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5"/>
                </a:solidFill>
              </a:rPr>
              <a:t>IEN de circonscription</a:t>
            </a:r>
            <a:endParaRPr lang="fr-FR" dirty="0"/>
          </a:p>
        </p:txBody>
      </p:sp>
      <p:sp>
        <p:nvSpPr>
          <p:cNvPr id="3" name="Espace réservé de la date 2"/>
          <p:cNvSpPr>
            <a:spLocks noGrp="1"/>
          </p:cNvSpPr>
          <p:nvPr>
            <p:ph type="dt" sz="half" idx="10"/>
          </p:nvPr>
        </p:nvSpPr>
        <p:spPr/>
        <p:txBody>
          <a:bodyPr/>
          <a:lstStyle/>
          <a:p>
            <a:pPr algn="r"/>
            <a:fld id="{640B3774-969A-8348-9D8E-D53F4260A8A1}" type="datetime1">
              <a:rPr lang="fr-FR" cap="all" smtClean="0"/>
              <a:t>27/02/2024</a:t>
            </a:fld>
            <a:endParaRPr lang="fr-FR" cap="all" dirty="0"/>
          </a:p>
        </p:txBody>
      </p:sp>
      <p:sp>
        <p:nvSpPr>
          <p:cNvPr id="4" name="Espace réservé du pied de page 3"/>
          <p:cNvSpPr>
            <a:spLocks noGrp="1"/>
          </p:cNvSpPr>
          <p:nvPr>
            <p:ph type="ftr" sz="quarter" idx="11"/>
          </p:nvPr>
        </p:nvSpPr>
        <p:spPr/>
        <p:txBody>
          <a:bodyPr/>
          <a:lstStyle/>
          <a:p>
            <a:r>
              <a:rPr lang="fr-FR" dirty="0"/>
              <a:t>Mission académique d’appui à la modernisation</a:t>
            </a:r>
          </a:p>
        </p:txBody>
      </p:sp>
      <p:sp>
        <p:nvSpPr>
          <p:cNvPr id="5" name="Espace réservé du contenu 4"/>
          <p:cNvSpPr>
            <a:spLocks noGrp="1"/>
          </p:cNvSpPr>
          <p:nvPr>
            <p:ph sz="quarter" idx="14"/>
          </p:nvPr>
        </p:nvSpPr>
        <p:spPr>
          <a:xfrm>
            <a:off x="359998" y="1419622"/>
            <a:ext cx="8424000" cy="2990378"/>
          </a:xfrm>
        </p:spPr>
        <p:txBody>
          <a:bodyPr/>
          <a:lstStyle/>
          <a:p>
            <a:r>
              <a:rPr lang="fr-FR" dirty="0"/>
              <a:t>Les dossiers à viser </a:t>
            </a:r>
            <a:r>
              <a:rPr lang="fr-FR" dirty="0" smtClean="0"/>
              <a:t>par les IEN sont </a:t>
            </a:r>
            <a:r>
              <a:rPr lang="fr-FR" dirty="0"/>
              <a:t>rangés depuis le portail </a:t>
            </a:r>
            <a:r>
              <a:rPr lang="fr-FR" b="1" dirty="0">
                <a:solidFill>
                  <a:schemeClr val="accent1"/>
                </a:solidFill>
              </a:rPr>
              <a:t>Colibris des gestionnaires </a:t>
            </a:r>
            <a:r>
              <a:rPr lang="fr-FR" dirty="0"/>
              <a:t>accessible depuis ARENA </a:t>
            </a:r>
            <a:r>
              <a:rPr lang="fr-FR" dirty="0">
                <a:hlinkClick r:id="rId2"/>
              </a:rPr>
              <a:t>https://externet.ac-creteil.fr</a:t>
            </a:r>
            <a:r>
              <a:rPr lang="fr-FR" dirty="0"/>
              <a:t> &gt; Intranet, Référentiels et Outils (accès pour les IEN et les responsables administratifs 1D uniquement)</a:t>
            </a:r>
          </a:p>
          <a:p>
            <a:endParaRPr lang="fr-FR" dirty="0"/>
          </a:p>
          <a:p>
            <a:r>
              <a:rPr lang="fr-FR" dirty="0"/>
              <a:t>Chaque dossier </a:t>
            </a:r>
            <a:r>
              <a:rPr lang="fr-FR" dirty="0" smtClean="0"/>
              <a:t>arrive en parallèle sur </a:t>
            </a:r>
            <a:r>
              <a:rPr lang="fr-FR" dirty="0"/>
              <a:t>la </a:t>
            </a:r>
            <a:r>
              <a:rPr lang="fr-FR" dirty="0" smtClean="0"/>
              <a:t>boîte </a:t>
            </a:r>
            <a:r>
              <a:rPr lang="fr-FR" dirty="0"/>
              <a:t>fonctionnelle de la circonscription.</a:t>
            </a:r>
          </a:p>
          <a:p>
            <a:endParaRPr lang="fr-FR" dirty="0"/>
          </a:p>
        </p:txBody>
      </p:sp>
      <p:sp>
        <p:nvSpPr>
          <p:cNvPr id="6" name="Espace réservé du texte 5"/>
          <p:cNvSpPr>
            <a:spLocks noGrp="1"/>
          </p:cNvSpPr>
          <p:nvPr>
            <p:ph type="body" sz="quarter" idx="13"/>
          </p:nvPr>
        </p:nvSpPr>
        <p:spPr/>
        <p:txBody>
          <a:bodyPr/>
          <a:lstStyle/>
          <a:p>
            <a:endParaRPr lang="fr-FR"/>
          </a:p>
        </p:txBody>
      </p:sp>
      <p:pic>
        <p:nvPicPr>
          <p:cNvPr id="7" name="Image 6"/>
          <p:cNvPicPr>
            <a:picLocks noChangeAspect="1"/>
          </p:cNvPicPr>
          <p:nvPr/>
        </p:nvPicPr>
        <p:blipFill rotWithShape="1">
          <a:blip r:embed="rId3"/>
          <a:srcRect t="10754"/>
          <a:stretch/>
        </p:blipFill>
        <p:spPr>
          <a:xfrm>
            <a:off x="2195736" y="2446253"/>
            <a:ext cx="4496929" cy="2173898"/>
          </a:xfrm>
          <a:prstGeom prst="rect">
            <a:avLst/>
          </a:prstGeom>
        </p:spPr>
      </p:pic>
      <p:cxnSp>
        <p:nvCxnSpPr>
          <p:cNvPr id="8" name="Connecteur droit avec flèche 7"/>
          <p:cNvCxnSpPr/>
          <p:nvPr/>
        </p:nvCxnSpPr>
        <p:spPr>
          <a:xfrm>
            <a:off x="1907704" y="1779662"/>
            <a:ext cx="2664296" cy="921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827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5"/>
                </a:solidFill>
              </a:rPr>
              <a:t>IEN de circonscription</a:t>
            </a:r>
            <a:endParaRPr lang="fr-FR" dirty="0"/>
          </a:p>
        </p:txBody>
      </p:sp>
      <p:sp>
        <p:nvSpPr>
          <p:cNvPr id="3" name="Espace réservé de la date 2"/>
          <p:cNvSpPr>
            <a:spLocks noGrp="1"/>
          </p:cNvSpPr>
          <p:nvPr>
            <p:ph type="dt" sz="half" idx="10"/>
          </p:nvPr>
        </p:nvSpPr>
        <p:spPr/>
        <p:txBody>
          <a:bodyPr/>
          <a:lstStyle/>
          <a:p>
            <a:pPr algn="r"/>
            <a:fld id="{640B3774-969A-8348-9D8E-D53F4260A8A1}" type="datetime1">
              <a:rPr lang="fr-FR" cap="all" smtClean="0"/>
              <a:t>27/02/2024</a:t>
            </a:fld>
            <a:endParaRPr lang="fr-FR" cap="all" dirty="0"/>
          </a:p>
        </p:txBody>
      </p:sp>
      <p:sp>
        <p:nvSpPr>
          <p:cNvPr id="4" name="Espace réservé du pied de page 3"/>
          <p:cNvSpPr>
            <a:spLocks noGrp="1"/>
          </p:cNvSpPr>
          <p:nvPr>
            <p:ph type="ftr" sz="quarter" idx="11"/>
          </p:nvPr>
        </p:nvSpPr>
        <p:spPr/>
        <p:txBody>
          <a:bodyPr/>
          <a:lstStyle/>
          <a:p>
            <a:r>
              <a:rPr lang="fr-FR" dirty="0"/>
              <a:t>Mission académique d’appui à la modernisation</a:t>
            </a:r>
          </a:p>
        </p:txBody>
      </p:sp>
      <p:sp>
        <p:nvSpPr>
          <p:cNvPr id="5" name="Espace réservé du contenu 4"/>
          <p:cNvSpPr>
            <a:spLocks noGrp="1"/>
          </p:cNvSpPr>
          <p:nvPr>
            <p:ph sz="quarter" idx="14"/>
          </p:nvPr>
        </p:nvSpPr>
        <p:spPr>
          <a:xfrm>
            <a:off x="359998" y="1419622"/>
            <a:ext cx="8424000" cy="2990378"/>
          </a:xfrm>
        </p:spPr>
        <p:txBody>
          <a:bodyPr/>
          <a:lstStyle/>
          <a:p>
            <a:r>
              <a:rPr lang="fr-FR" dirty="0"/>
              <a:t>Une fois connecté au Colibris </a:t>
            </a:r>
            <a:r>
              <a:rPr lang="fr-FR" dirty="0" smtClean="0"/>
              <a:t>Gestionnaire (avec l’identifiant et le mot de passe de messagerie </a:t>
            </a:r>
            <a:r>
              <a:rPr lang="fr-FR" dirty="0" smtClean="0">
                <a:hlinkClick r:id="rId2"/>
              </a:rPr>
              <a:t>prenom.nom@ac-creteil.fr</a:t>
            </a:r>
            <a:r>
              <a:rPr lang="fr-FR" dirty="0" smtClean="0"/>
              <a:t>) , l’IEN ou le </a:t>
            </a:r>
            <a:r>
              <a:rPr lang="fr-FR" dirty="0" smtClean="0"/>
              <a:t>responsable </a:t>
            </a:r>
            <a:r>
              <a:rPr lang="fr-FR" dirty="0" smtClean="0"/>
              <a:t>administratif de circonscription </a:t>
            </a:r>
            <a:r>
              <a:rPr lang="fr-FR" dirty="0"/>
              <a:t>clique sur le bouton </a:t>
            </a:r>
            <a:r>
              <a:rPr lang="fr-FR" b="1" dirty="0">
                <a:solidFill>
                  <a:schemeClr val="accent1"/>
                </a:solidFill>
              </a:rPr>
              <a:t>«Vue par formulaires » </a:t>
            </a:r>
            <a:r>
              <a:rPr lang="fr-FR" dirty="0"/>
              <a:t>pour accéder à la liste des demandes</a:t>
            </a:r>
            <a:r>
              <a:rPr lang="fr-FR" dirty="0" smtClean="0"/>
              <a:t>.</a:t>
            </a:r>
          </a:p>
          <a:p>
            <a:endParaRPr lang="fr-FR" dirty="0"/>
          </a:p>
          <a:p>
            <a:endParaRPr lang="fr-FR" dirty="0" smtClean="0"/>
          </a:p>
          <a:p>
            <a:endParaRPr lang="fr-FR" dirty="0"/>
          </a:p>
          <a:p>
            <a:endParaRPr lang="fr-FR" dirty="0" smtClean="0"/>
          </a:p>
          <a:p>
            <a:endParaRPr lang="fr-FR" dirty="0"/>
          </a:p>
          <a:p>
            <a:endParaRPr lang="fr-FR" dirty="0"/>
          </a:p>
          <a:p>
            <a:r>
              <a:rPr lang="fr-FR" dirty="0" smtClean="0"/>
              <a:t>L’IEN ou le responsable administratif de circonscription clique ensuite </a:t>
            </a:r>
            <a:r>
              <a:rPr lang="fr-FR" dirty="0"/>
              <a:t>sur </a:t>
            </a:r>
            <a:r>
              <a:rPr lang="fr-FR" b="1" dirty="0" smtClean="0">
                <a:solidFill>
                  <a:schemeClr val="accent1">
                    <a:lumMod val="90000"/>
                    <a:lumOff val="10000"/>
                  </a:schemeClr>
                </a:solidFill>
              </a:rPr>
              <a:t>« Campagne </a:t>
            </a:r>
            <a:r>
              <a:rPr lang="fr-FR" b="1" dirty="0">
                <a:solidFill>
                  <a:schemeClr val="accent1">
                    <a:lumMod val="90000"/>
                    <a:lumOff val="10000"/>
                  </a:schemeClr>
                </a:solidFill>
              </a:rPr>
              <a:t>d'inscription à la formation de préparation au CAPPEI </a:t>
            </a:r>
            <a:r>
              <a:rPr lang="fr-FR" b="1" dirty="0" smtClean="0">
                <a:solidFill>
                  <a:schemeClr val="accent1">
                    <a:lumMod val="90000"/>
                    <a:lumOff val="10000"/>
                  </a:schemeClr>
                </a:solidFill>
              </a:rPr>
              <a:t>(94) »</a:t>
            </a:r>
            <a:endParaRPr lang="fr-FR" b="1" dirty="0">
              <a:solidFill>
                <a:schemeClr val="accent1">
                  <a:lumMod val="90000"/>
                  <a:lumOff val="10000"/>
                </a:schemeClr>
              </a:solidFill>
            </a:endParaRPr>
          </a:p>
          <a:p>
            <a:endParaRPr lang="fr-FR" dirty="0"/>
          </a:p>
        </p:txBody>
      </p:sp>
      <p:sp>
        <p:nvSpPr>
          <p:cNvPr id="6" name="Espace réservé du texte 5"/>
          <p:cNvSpPr>
            <a:spLocks noGrp="1"/>
          </p:cNvSpPr>
          <p:nvPr>
            <p:ph type="body" sz="quarter" idx="13"/>
          </p:nvPr>
        </p:nvSpPr>
        <p:spPr/>
        <p:txBody>
          <a:bodyPr/>
          <a:lstStyle/>
          <a:p>
            <a:endParaRPr lang="fr-FR"/>
          </a:p>
        </p:txBody>
      </p:sp>
      <p:pic>
        <p:nvPicPr>
          <p:cNvPr id="10" name="Image 9"/>
          <p:cNvPicPr/>
          <p:nvPr/>
        </p:nvPicPr>
        <p:blipFill>
          <a:blip r:embed="rId3"/>
          <a:srcRect b="62624"/>
          <a:stretch/>
        </p:blipFill>
        <p:spPr bwMode="auto">
          <a:xfrm>
            <a:off x="359997" y="1857341"/>
            <a:ext cx="7920881" cy="945999"/>
          </a:xfrm>
          <a:prstGeom prst="rect">
            <a:avLst/>
          </a:prstGeom>
        </p:spPr>
      </p:pic>
      <p:cxnSp>
        <p:nvCxnSpPr>
          <p:cNvPr id="12" name="Connecteur droit avec flèche 11"/>
          <p:cNvCxnSpPr/>
          <p:nvPr/>
        </p:nvCxnSpPr>
        <p:spPr>
          <a:xfrm>
            <a:off x="5724128" y="1779662"/>
            <a:ext cx="936104" cy="359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rotWithShape="1">
          <a:blip r:embed="rId4"/>
          <a:srcRect l="14400" t="51928" r="18927" b="44328"/>
          <a:stretch/>
        </p:blipFill>
        <p:spPr>
          <a:xfrm>
            <a:off x="344506" y="3509840"/>
            <a:ext cx="8403957" cy="283580"/>
          </a:xfrm>
          <a:prstGeom prst="rect">
            <a:avLst/>
          </a:prstGeom>
        </p:spPr>
      </p:pic>
    </p:spTree>
    <p:extLst>
      <p:ext uri="{BB962C8B-B14F-4D97-AF65-F5344CB8AC3E}">
        <p14:creationId xmlns:p14="http://schemas.microsoft.com/office/powerpoint/2010/main" val="756771545"/>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schemas.openxmlformats.org/package/2006/metadata/core-properties"/>
    <ds:schemaRef ds:uri="2c7ddd52-0a06-43b1-a35c-dcb15ea2e3f4"/>
    <ds:schemaRef ds:uri="http://www.w3.org/XML/1998/namespace"/>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2635</TotalTime>
  <Words>1417</Words>
  <Application>Microsoft Office PowerPoint</Application>
  <PresentationFormat>Affichage à l'écran (16:9)</PresentationFormat>
  <Paragraphs>123</Paragraphs>
  <Slides>17</Slides>
  <Notes>5</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17</vt:i4>
      </vt:variant>
    </vt:vector>
  </HeadingPairs>
  <TitlesOfParts>
    <vt:vector size="20" baseType="lpstr">
      <vt:lpstr>Arial</vt:lpstr>
      <vt:lpstr>Marianne</vt:lpstr>
      <vt:lpstr>MINISTÈRIEL</vt:lpstr>
      <vt:lpstr>Présentation PowerPoint</vt:lpstr>
      <vt:lpstr>Principe de la campagne</vt:lpstr>
      <vt:lpstr>Candidat</vt:lpstr>
      <vt:lpstr>Candidat</vt:lpstr>
      <vt:lpstr>Candidat</vt:lpstr>
      <vt:lpstr>Candidat</vt:lpstr>
      <vt:lpstr>Candidat</vt:lpstr>
      <vt:lpstr>IEN de circonscription</vt:lpstr>
      <vt:lpstr>IEN de circonscription</vt:lpstr>
      <vt:lpstr>IEN de circonscription</vt:lpstr>
      <vt:lpstr>IEN de circonscription</vt:lpstr>
      <vt:lpstr>IEN de circonscription</vt:lpstr>
      <vt:lpstr>SDEI (ASH)</vt:lpstr>
      <vt:lpstr>SDEI ASH</vt:lpstr>
      <vt:lpstr>Services RH (DRHM)</vt:lpstr>
      <vt:lpstr>Services RH (DRHM)</vt:lpstr>
      <vt:lpstr>Donnez votre avis</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apopulo</cp:lastModifiedBy>
  <cp:revision>134</cp:revision>
  <dcterms:created xsi:type="dcterms:W3CDTF">2020-03-05T15:21:24Z</dcterms:created>
  <dcterms:modified xsi:type="dcterms:W3CDTF">2024-02-27T18:24:05Z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